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7"/>
  </p:notesMasterIdLst>
  <p:sldIdLst>
    <p:sldId id="300" r:id="rId2"/>
    <p:sldId id="301" r:id="rId3"/>
    <p:sldId id="332" r:id="rId4"/>
    <p:sldId id="304" r:id="rId5"/>
    <p:sldId id="334" r:id="rId6"/>
    <p:sldId id="307" r:id="rId7"/>
    <p:sldId id="308" r:id="rId8"/>
    <p:sldId id="309" r:id="rId9"/>
    <p:sldId id="310" r:id="rId10"/>
    <p:sldId id="311" r:id="rId11"/>
    <p:sldId id="312" r:id="rId12"/>
    <p:sldId id="337" r:id="rId13"/>
    <p:sldId id="314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27" r:id="rId26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90000"/>
      </a:lnSpc>
      <a:spcBef>
        <a:spcPct val="10000"/>
      </a:spcBef>
      <a:spcAft>
        <a:spcPct val="0"/>
      </a:spcAft>
      <a:buSzPct val="100000"/>
      <a:buChar char="•"/>
      <a:defRPr kern="1200">
        <a:solidFill>
          <a:schemeClr val="bg2"/>
        </a:solidFill>
        <a:latin typeface="Futura Bk" pitchFamily="34" charset="0"/>
        <a:ea typeface="+mn-ea"/>
        <a:cs typeface="+mn-cs"/>
      </a:defRPr>
    </a:lvl1pPr>
    <a:lvl2pPr marL="457200" algn="l" rtl="0" fontAlgn="base">
      <a:lnSpc>
        <a:spcPct val="90000"/>
      </a:lnSpc>
      <a:spcBef>
        <a:spcPct val="10000"/>
      </a:spcBef>
      <a:spcAft>
        <a:spcPct val="0"/>
      </a:spcAft>
      <a:buSzPct val="100000"/>
      <a:buChar char="•"/>
      <a:defRPr kern="1200">
        <a:solidFill>
          <a:schemeClr val="bg2"/>
        </a:solidFill>
        <a:latin typeface="Futura Bk" pitchFamily="34" charset="0"/>
        <a:ea typeface="+mn-ea"/>
        <a:cs typeface="+mn-cs"/>
      </a:defRPr>
    </a:lvl2pPr>
    <a:lvl3pPr marL="914400" algn="l" rtl="0" fontAlgn="base">
      <a:lnSpc>
        <a:spcPct val="90000"/>
      </a:lnSpc>
      <a:spcBef>
        <a:spcPct val="10000"/>
      </a:spcBef>
      <a:spcAft>
        <a:spcPct val="0"/>
      </a:spcAft>
      <a:buSzPct val="100000"/>
      <a:buChar char="•"/>
      <a:defRPr kern="1200">
        <a:solidFill>
          <a:schemeClr val="bg2"/>
        </a:solidFill>
        <a:latin typeface="Futura Bk" pitchFamily="34" charset="0"/>
        <a:ea typeface="+mn-ea"/>
        <a:cs typeface="+mn-cs"/>
      </a:defRPr>
    </a:lvl3pPr>
    <a:lvl4pPr marL="1371600" algn="l" rtl="0" fontAlgn="base">
      <a:lnSpc>
        <a:spcPct val="90000"/>
      </a:lnSpc>
      <a:spcBef>
        <a:spcPct val="10000"/>
      </a:spcBef>
      <a:spcAft>
        <a:spcPct val="0"/>
      </a:spcAft>
      <a:buSzPct val="100000"/>
      <a:buChar char="•"/>
      <a:defRPr kern="1200">
        <a:solidFill>
          <a:schemeClr val="bg2"/>
        </a:solidFill>
        <a:latin typeface="Futura Bk" pitchFamily="34" charset="0"/>
        <a:ea typeface="+mn-ea"/>
        <a:cs typeface="+mn-cs"/>
      </a:defRPr>
    </a:lvl4pPr>
    <a:lvl5pPr marL="1828800" algn="l" rtl="0" fontAlgn="base">
      <a:lnSpc>
        <a:spcPct val="90000"/>
      </a:lnSpc>
      <a:spcBef>
        <a:spcPct val="10000"/>
      </a:spcBef>
      <a:spcAft>
        <a:spcPct val="0"/>
      </a:spcAft>
      <a:buSzPct val="100000"/>
      <a:buChar char="•"/>
      <a:defRPr kern="1200">
        <a:solidFill>
          <a:schemeClr val="bg2"/>
        </a:solidFill>
        <a:latin typeface="Futura Bk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2"/>
        </a:solidFill>
        <a:latin typeface="Futura Bk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2"/>
        </a:solidFill>
        <a:latin typeface="Futura Bk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2"/>
        </a:solidFill>
        <a:latin typeface="Futura Bk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2"/>
        </a:solidFill>
        <a:latin typeface="Futura Bk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0" autoAdjust="0"/>
    <p:restoredTop sz="94728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12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2E652FB3-5DA9-43B3-A1A0-18712D93B07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7DC88B-67D7-4A11-A068-AA63E2320416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1AEFFD-D432-4DFD-AC95-26F370FF4E99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52FB3-5DA9-43B3-A1A0-18712D93B07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10E017-E6F0-4247-832C-256F96DB6DDA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52FB3-5DA9-43B3-A1A0-18712D93B07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71084D-9713-45C7-B890-5CA4084E1201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42919A-89D4-44FE-B649-42E5138C1D3A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52FB3-5DA9-43B3-A1A0-18712D93B07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88E13E-D5C6-4B20-8F23-9D37858BAE02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763959-5D23-4B2C-95CA-FF093D073332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4DCD8-2E20-498F-AC9E-F2EA895878E1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922C0F-2893-4D65-A209-85A4F5BEE796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14A1B-74B4-49F2-A35C-3444B1CA3054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EB5F66-7438-42BB-B6B5-FBCB00CF09C3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B24FD3-577B-4820-8C9E-36F719356BA1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6ECF18-7F7E-410D-B6CF-D4EE22F333F7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C0F054-D431-4367-9CFB-703EE49FC6F1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C10DD2-BC78-4703-8CF2-439E87429B65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BFF264-AAC9-4738-8B86-9564B753841E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57466F-9D76-4D33-B4FE-97B1C528C930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D2A28B-0417-460D-ACAA-7436583F02F9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B12B8E-549E-4E77-83E0-3D5FCEB1C6DD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B35D15-2B83-421C-B07C-AE25F964B288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8CBB5B-881A-4FBE-AB7D-574D085EBDC6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11257A-F1E4-4600-8AAC-E1C9C818E97B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3384550" cy="6858000"/>
          </a:xfrm>
          <a:prstGeom prst="rect">
            <a:avLst/>
          </a:prstGeom>
          <a:solidFill>
            <a:schemeClr val="tx1"/>
          </a:solidFill>
          <a:ln w="25400">
            <a:noFill/>
            <a:miter lim="800000"/>
            <a:headEnd/>
            <a:tailEnd type="none" w="lg" len="sm"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3635375" y="450850"/>
            <a:ext cx="5326063" cy="2795588"/>
          </a:xfrm>
        </p:spPr>
        <p:txBody>
          <a:bodyPr lIns="182880" tIns="91440" rIns="182880" bIns="91440" anchor="t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651250" y="3429000"/>
            <a:ext cx="5289550" cy="3125788"/>
          </a:xfrm>
          <a:ln algn="ctr"/>
        </p:spPr>
        <p:txBody>
          <a:bodyPr lIns="182880" tIns="91440" rIns="182880" bIns="274320" anchor="b"/>
          <a:lstStyle>
            <a:lvl1pPr marL="0" indent="0">
              <a:buFontTx/>
              <a:buNone/>
              <a:defRPr sz="2200"/>
            </a:lvl1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54277" name="Picture 5" descr="HPtrueCOL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3475" y="2916238"/>
            <a:ext cx="1228725" cy="1006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3/13/2007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CGO 2007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6550" y="1273175"/>
            <a:ext cx="41211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273175"/>
            <a:ext cx="41211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3/13/2007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CGO 2007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138" y="195263"/>
            <a:ext cx="7332662" cy="8223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36550" y="1273175"/>
            <a:ext cx="4121150" cy="5270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273175"/>
            <a:ext cx="4121150" cy="5270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1"/>
          </p:nvPr>
        </p:nvSpPr>
        <p:spPr>
          <a:xfrm>
            <a:off x="244475" y="6667500"/>
            <a:ext cx="1108075" cy="1222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3/13/2007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1447800" y="6629400"/>
            <a:ext cx="6022975" cy="1222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CGO 2007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ltGray">
          <a:xfrm>
            <a:off x="0" y="0"/>
            <a:ext cx="9144000" cy="1201738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 type="none" w="lg" len="sm"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 bwMode="black">
          <a:xfrm>
            <a:off x="338138" y="195263"/>
            <a:ext cx="73326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36550" y="1273175"/>
            <a:ext cx="8394700" cy="527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37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3253" name="Line 5"/>
          <p:cNvSpPr>
            <a:spLocks noChangeShapeType="1"/>
          </p:cNvSpPr>
          <p:nvPr/>
        </p:nvSpPr>
        <p:spPr bwMode="ltGray">
          <a:xfrm>
            <a:off x="0" y="6591300"/>
            <a:ext cx="9144000" cy="0"/>
          </a:xfrm>
          <a:prstGeom prst="line">
            <a:avLst/>
          </a:prstGeom>
          <a:noFill/>
          <a:ln w="9525">
            <a:solidFill>
              <a:srgbClr val="5A93B6"/>
            </a:solidFill>
            <a:round/>
            <a:headEnd/>
            <a:tailEnd type="none" w="lg" len="sm"/>
          </a:ln>
          <a:effectLst/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dt" sz="quarter" idx="2"/>
          </p:nvPr>
        </p:nvSpPr>
        <p:spPr bwMode="gray">
          <a:xfrm>
            <a:off x="244475" y="6667500"/>
            <a:ext cx="11080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 sz="800">
                <a:solidFill>
                  <a:srgbClr val="5A93B6"/>
                </a:solidFill>
              </a:defRPr>
            </a:lvl1pPr>
          </a:lstStyle>
          <a:p>
            <a:r>
              <a:rPr lang="en-US" smtClean="0"/>
              <a:t>3/13/2007</a:t>
            </a:r>
            <a:endParaRPr lang="en-US"/>
          </a:p>
        </p:txBody>
      </p:sp>
      <p:sp>
        <p:nvSpPr>
          <p:cNvPr id="53256" name="Rectangle 8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1447800" y="6629400"/>
            <a:ext cx="60229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eaLnBrk="0" hangingPunct="0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 sz="800">
                <a:solidFill>
                  <a:srgbClr val="5A93B6"/>
                </a:solidFill>
              </a:defRPr>
            </a:lvl1pPr>
          </a:lstStyle>
          <a:p>
            <a:r>
              <a:rPr lang="en-US" smtClean="0"/>
              <a:t>CGO 2007</a:t>
            </a:r>
            <a:endParaRPr lang="en-US"/>
          </a:p>
        </p:txBody>
      </p:sp>
      <p:pic>
        <p:nvPicPr>
          <p:cNvPr id="53257" name="Picture 9" descr="white-logo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ltGray">
          <a:xfrm>
            <a:off x="8101013" y="352425"/>
            <a:ext cx="685800" cy="546100"/>
          </a:xfrm>
          <a:prstGeom prst="rect">
            <a:avLst/>
          </a:prstGeom>
          <a:noFill/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75" r:id="rId5"/>
  </p:sldLayoutIdLst>
  <p:timing>
    <p:tnLst>
      <p:par>
        <p:cTn id="1" dur="indefinite" restart="never" nodeType="tmRoot"/>
      </p:par>
    </p:tnLst>
  </p:timing>
  <p:hf hdr="0"/>
  <p:txStyles>
    <p:titleStyle>
      <a:lvl1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Futura Hv" pitchFamily="34" charset="0"/>
        </a:defRPr>
      </a:lvl9pPr>
    </p:titleStyle>
    <p:bodyStyle>
      <a:lvl1pPr marL="225425" indent="-225425" algn="l" defTabSz="742950" rtl="0" fontAlgn="base">
        <a:lnSpc>
          <a:spcPct val="90000"/>
        </a:lnSpc>
        <a:spcBef>
          <a:spcPct val="10000"/>
        </a:spcBef>
        <a:spcAft>
          <a:spcPct val="10000"/>
        </a:spcAft>
        <a:buSzPct val="80000"/>
        <a:buChar char="•"/>
        <a:defRPr sz="2600">
          <a:solidFill>
            <a:schemeClr val="bg2"/>
          </a:solidFill>
          <a:latin typeface="+mn-lt"/>
          <a:ea typeface="+mn-ea"/>
          <a:cs typeface="+mn-cs"/>
        </a:defRPr>
      </a:lvl1pPr>
      <a:lvl2pPr marL="471488" indent="-244475" algn="l" defTabSz="742950" rtl="0" fontAlgn="base">
        <a:lnSpc>
          <a:spcPct val="90000"/>
        </a:lnSpc>
        <a:spcBef>
          <a:spcPct val="10000"/>
        </a:spcBef>
        <a:spcAft>
          <a:spcPct val="10000"/>
        </a:spcAft>
        <a:buSzPct val="80000"/>
        <a:buFont typeface="Futura Bk" pitchFamily="34" charset="0"/>
        <a:buChar char="–"/>
        <a:defRPr sz="2400">
          <a:solidFill>
            <a:schemeClr val="bg2"/>
          </a:solidFill>
          <a:latin typeface="+mn-lt"/>
        </a:defRPr>
      </a:lvl2pPr>
      <a:lvl3pPr marL="700088" indent="-214313" algn="l" defTabSz="742950" rtl="0" fontAlgn="base">
        <a:lnSpc>
          <a:spcPct val="90000"/>
        </a:lnSpc>
        <a:spcBef>
          <a:spcPct val="10000"/>
        </a:spcBef>
        <a:spcAft>
          <a:spcPct val="30000"/>
        </a:spcAft>
        <a:buSzPct val="85000"/>
        <a:buChar char="•"/>
        <a:defRPr sz="2200">
          <a:solidFill>
            <a:schemeClr val="bg2"/>
          </a:solidFill>
          <a:latin typeface="+mn-lt"/>
        </a:defRPr>
      </a:lvl3pPr>
      <a:lvl4pPr marL="1208088" indent="-182563" algn="l" defTabSz="742950" rtl="0" fontAlgn="base">
        <a:lnSpc>
          <a:spcPct val="95000"/>
        </a:lnSpc>
        <a:spcBef>
          <a:spcPct val="10000"/>
        </a:spcBef>
        <a:spcAft>
          <a:spcPct val="30000"/>
        </a:spcAft>
        <a:buFont typeface="Futura Bk" pitchFamily="34" charset="0"/>
        <a:buChar char="–"/>
        <a:defRPr>
          <a:solidFill>
            <a:schemeClr val="tx1"/>
          </a:solidFill>
          <a:latin typeface="+mn-lt"/>
        </a:defRPr>
      </a:lvl4pPr>
      <a:lvl5pPr marL="1933575" indent="-220663" algn="l" defTabSz="742950" rtl="0" fontAlgn="base">
        <a:lnSpc>
          <a:spcPct val="95000"/>
        </a:lnSpc>
        <a:spcBef>
          <a:spcPct val="10000"/>
        </a:spcBef>
        <a:spcAft>
          <a:spcPct val="30000"/>
        </a:spcAft>
        <a:buChar char="–"/>
        <a:defRPr>
          <a:solidFill>
            <a:schemeClr val="tx1"/>
          </a:solidFill>
          <a:latin typeface="+mn-lt"/>
        </a:defRPr>
      </a:lvl5pPr>
      <a:lvl6pPr marL="2390775" indent="-220663" algn="l" defTabSz="742950" rtl="0" fontAlgn="base">
        <a:lnSpc>
          <a:spcPct val="95000"/>
        </a:lnSpc>
        <a:spcBef>
          <a:spcPct val="10000"/>
        </a:spcBef>
        <a:spcAft>
          <a:spcPct val="30000"/>
        </a:spcAft>
        <a:buChar char="–"/>
        <a:defRPr>
          <a:solidFill>
            <a:schemeClr val="tx1"/>
          </a:solidFill>
          <a:latin typeface="+mn-lt"/>
        </a:defRPr>
      </a:lvl6pPr>
      <a:lvl7pPr marL="2847975" indent="-220663" algn="l" defTabSz="742950" rtl="0" fontAlgn="base">
        <a:lnSpc>
          <a:spcPct val="95000"/>
        </a:lnSpc>
        <a:spcBef>
          <a:spcPct val="10000"/>
        </a:spcBef>
        <a:spcAft>
          <a:spcPct val="30000"/>
        </a:spcAft>
        <a:buChar char="–"/>
        <a:defRPr>
          <a:solidFill>
            <a:schemeClr val="tx1"/>
          </a:solidFill>
          <a:latin typeface="+mn-lt"/>
        </a:defRPr>
      </a:lvl7pPr>
      <a:lvl8pPr marL="3305175" indent="-220663" algn="l" defTabSz="742950" rtl="0" fontAlgn="base">
        <a:lnSpc>
          <a:spcPct val="95000"/>
        </a:lnSpc>
        <a:spcBef>
          <a:spcPct val="10000"/>
        </a:spcBef>
        <a:spcAft>
          <a:spcPct val="30000"/>
        </a:spcAft>
        <a:buChar char="–"/>
        <a:defRPr>
          <a:solidFill>
            <a:schemeClr val="tx1"/>
          </a:solidFill>
          <a:latin typeface="+mn-lt"/>
        </a:defRPr>
      </a:lvl8pPr>
      <a:lvl9pPr marL="3762375" indent="-220663" algn="l" defTabSz="742950" rtl="0" fontAlgn="base">
        <a:lnSpc>
          <a:spcPct val="95000"/>
        </a:lnSpc>
        <a:spcBef>
          <a:spcPct val="10000"/>
        </a:spcBef>
        <a:spcAft>
          <a:spcPct val="30000"/>
        </a:spcAft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Excel_97-2003_Worksheet2.xls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Microsoft_Office_Excel_97-2003_Worksheet3.xls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Microsoft_Office_Excel_97-2003_Worksheet4.xls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A Structure Layout Optimization for Multithreaded Programs</a:t>
            </a:r>
          </a:p>
        </p:txBody>
      </p:sp>
      <p:sp>
        <p:nvSpPr>
          <p:cNvPr id="18435" name="Subtitle 2"/>
          <p:cNvSpPr>
            <a:spLocks noGrp="1"/>
          </p:cNvSpPr>
          <p:nvPr>
            <p:ph type="subTitle" idx="1"/>
          </p:nvPr>
        </p:nvSpPr>
        <p:spPr>
          <a:xfrm>
            <a:off x="3505200" y="3228975"/>
            <a:ext cx="4883150" cy="1752600"/>
          </a:xfrm>
        </p:spPr>
        <p:txBody>
          <a:bodyPr/>
          <a:lstStyle/>
          <a:p>
            <a:pPr marR="0" eaLnBrk="1" hangingPunct="1">
              <a:buFont typeface="Arial" charset="0"/>
              <a:buNone/>
            </a:pPr>
            <a:r>
              <a:rPr lang="en-US" b="1" dirty="0" err="1" smtClean="0"/>
              <a:t>Easwaran</a:t>
            </a:r>
            <a:r>
              <a:rPr lang="en-US" b="1" dirty="0" smtClean="0"/>
              <a:t> Raman, Princeton</a:t>
            </a:r>
          </a:p>
          <a:p>
            <a:pPr marR="0" eaLnBrk="1" hangingPunct="1">
              <a:buFont typeface="Arial" charset="0"/>
              <a:buNone/>
            </a:pPr>
            <a:r>
              <a:rPr lang="en-US" dirty="0" smtClean="0"/>
              <a:t>Robert </a:t>
            </a:r>
            <a:r>
              <a:rPr lang="en-US" dirty="0" err="1" smtClean="0"/>
              <a:t>Hundt</a:t>
            </a:r>
            <a:r>
              <a:rPr lang="en-US" dirty="0" smtClean="0"/>
              <a:t>, Google</a:t>
            </a:r>
          </a:p>
          <a:p>
            <a:pPr marR="0" eaLnBrk="1" hangingPunct="1">
              <a:buFont typeface="Arial" charset="0"/>
              <a:buNone/>
            </a:pPr>
            <a:r>
              <a:rPr lang="en-US" dirty="0" err="1" smtClean="0"/>
              <a:t>Sandya</a:t>
            </a:r>
            <a:r>
              <a:rPr lang="en-US" dirty="0" smtClean="0"/>
              <a:t> S. </a:t>
            </a:r>
            <a:r>
              <a:rPr lang="en-US" dirty="0" err="1" smtClean="0"/>
              <a:t>Mannarswamy</a:t>
            </a:r>
            <a:r>
              <a:rPr lang="en-US" dirty="0" smtClean="0"/>
              <a:t>, HP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Outline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Background</a:t>
            </a:r>
          </a:p>
          <a:p>
            <a:pPr eaLnBrk="1" hangingPunct="1"/>
            <a:r>
              <a:rPr lang="en-US" smtClean="0"/>
              <a:t>Solution Outline</a:t>
            </a:r>
          </a:p>
          <a:p>
            <a:pPr eaLnBrk="1" hangingPunct="1"/>
            <a:r>
              <a:rPr lang="en-US" smtClean="0"/>
              <a:t>Algorithm and Implementation</a:t>
            </a:r>
          </a:p>
          <a:p>
            <a:pPr eaLnBrk="1" hangingPunct="1"/>
            <a:r>
              <a:rPr lang="en-US" smtClean="0"/>
              <a:t>Results</a:t>
            </a:r>
          </a:p>
          <a:p>
            <a:pPr eaLnBrk="1" hangingPunct="1"/>
            <a:r>
              <a:rPr lang="en-US" smtClean="0"/>
              <a:t>Conclusion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2895600" y="1751806"/>
            <a:ext cx="1905000" cy="1981994"/>
            <a:chOff x="3352800" y="1828800"/>
            <a:chExt cx="1905000" cy="1981994"/>
          </a:xfrm>
        </p:grpSpPr>
        <p:sp>
          <p:nvSpPr>
            <p:cNvPr id="11" name="Rectangle 10"/>
            <p:cNvSpPr/>
            <p:nvPr/>
          </p:nvSpPr>
          <p:spPr bwMode="auto">
            <a:xfrm>
              <a:off x="3352800" y="1828800"/>
              <a:ext cx="1905000" cy="198120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13716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742950" rtl="0" eaLnBrk="1" fontAlgn="base" latinLnBrk="0" hangingPunct="1">
                <a:lnSpc>
                  <a:spcPct val="90000"/>
                </a:lnSpc>
                <a:spcBef>
                  <a:spcPct val="10000"/>
                </a:spcBef>
                <a:spcAft>
                  <a:spcPct val="0"/>
                </a:spcAft>
                <a:buClrTx/>
                <a:buSzPct val="100000"/>
                <a:buNone/>
                <a:tabLst/>
              </a:pPr>
              <a:r>
                <a:rPr kumimoji="0" lang="en-US" sz="5400" b="0" i="0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latin typeface="Niagara Engraved" pitchFamily="82" charset="0"/>
                </a:rPr>
                <a:t>cache</a:t>
              </a:r>
            </a:p>
          </p:txBody>
        </p:sp>
        <p:cxnSp>
          <p:nvCxnSpPr>
            <p:cNvPr id="13" name="Straight Connector 12"/>
            <p:cNvCxnSpPr>
              <a:stCxn id="11" idx="0"/>
              <a:endCxn id="11" idx="2"/>
            </p:cNvCxnSpPr>
            <p:nvPr/>
          </p:nvCxnSpPr>
          <p:spPr bwMode="auto">
            <a:xfrm rot="16200000" flipH="1">
              <a:off x="3314700" y="2819400"/>
              <a:ext cx="19812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TextBox 18"/>
            <p:cNvSpPr txBox="1"/>
            <p:nvPr/>
          </p:nvSpPr>
          <p:spPr>
            <a:xfrm>
              <a:off x="4648200" y="2057400"/>
              <a:ext cx="359842" cy="1607620"/>
            </a:xfrm>
            <a:prstGeom prst="rect">
              <a:avLst/>
            </a:prstGeom>
            <a:noFill/>
          </p:spPr>
          <p:txBody>
            <a:bodyPr vert="wordArtVert" wrap="none" rtlCol="0">
              <a:spAutoFit/>
            </a:bodyPr>
            <a:lstStyle/>
            <a:p>
              <a:pPr>
                <a:buNone/>
              </a:pPr>
              <a:r>
                <a:rPr lang="en-US" sz="1200" dirty="0" smtClean="0">
                  <a:solidFill>
                    <a:srgbClr val="00B0F0"/>
                  </a:solidFill>
                  <a:latin typeface="Niagara Engraved" pitchFamily="82" charset="0"/>
                </a:rPr>
                <a:t>pipeline</a:t>
              </a:r>
              <a:endParaRPr lang="en-US" sz="1200" dirty="0">
                <a:solidFill>
                  <a:srgbClr val="00B0F0"/>
                </a:solidFill>
                <a:latin typeface="Niagara Engraved" pitchFamily="82" charset="0"/>
              </a:endParaRPr>
            </a:p>
          </p:txBody>
        </p:sp>
        <p:cxnSp>
          <p:nvCxnSpPr>
            <p:cNvPr id="29" name="Straight Connector 28"/>
            <p:cNvCxnSpPr>
              <a:stCxn id="11" idx="1"/>
            </p:cNvCxnSpPr>
            <p:nvPr/>
          </p:nvCxnSpPr>
          <p:spPr bwMode="auto">
            <a:xfrm rot="10800000" flipH="1">
              <a:off x="3352800" y="2819400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 rot="10800000" flipH="1">
              <a:off x="3352800" y="3046411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10800000" flipH="1">
              <a:off x="3352800" y="3275011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" name="Group 13"/>
          <p:cNvGrpSpPr/>
          <p:nvPr/>
        </p:nvGrpSpPr>
        <p:grpSpPr>
          <a:xfrm>
            <a:off x="2895600" y="4190206"/>
            <a:ext cx="1905000" cy="1981994"/>
            <a:chOff x="3352800" y="1828800"/>
            <a:chExt cx="1905000" cy="1981994"/>
          </a:xfrm>
        </p:grpSpPr>
        <p:sp>
          <p:nvSpPr>
            <p:cNvPr id="15" name="Rectangle 14"/>
            <p:cNvSpPr/>
            <p:nvPr/>
          </p:nvSpPr>
          <p:spPr bwMode="auto">
            <a:xfrm>
              <a:off x="3352800" y="1828800"/>
              <a:ext cx="1905000" cy="198120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13716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742950" rtl="0" eaLnBrk="1" fontAlgn="base" latinLnBrk="0" hangingPunct="1">
                <a:lnSpc>
                  <a:spcPct val="90000"/>
                </a:lnSpc>
                <a:spcBef>
                  <a:spcPct val="10000"/>
                </a:spcBef>
                <a:spcAft>
                  <a:spcPct val="0"/>
                </a:spcAft>
                <a:buClrTx/>
                <a:buSzPct val="100000"/>
                <a:buNone/>
                <a:tabLst/>
              </a:pPr>
              <a:r>
                <a:rPr kumimoji="0" lang="en-US" sz="5400" b="0" i="0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latin typeface="Niagara Engraved" pitchFamily="82" charset="0"/>
                </a:rPr>
                <a:t>cache</a:t>
              </a:r>
            </a:p>
          </p:txBody>
        </p:sp>
        <p:cxnSp>
          <p:nvCxnSpPr>
            <p:cNvPr id="16" name="Straight Connector 15"/>
            <p:cNvCxnSpPr>
              <a:stCxn id="15" idx="0"/>
              <a:endCxn id="15" idx="2"/>
            </p:cNvCxnSpPr>
            <p:nvPr/>
          </p:nvCxnSpPr>
          <p:spPr bwMode="auto">
            <a:xfrm rot="16200000" flipH="1">
              <a:off x="3314700" y="2819400"/>
              <a:ext cx="19812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TextBox 16"/>
            <p:cNvSpPr txBox="1"/>
            <p:nvPr/>
          </p:nvSpPr>
          <p:spPr>
            <a:xfrm>
              <a:off x="4648200" y="2057400"/>
              <a:ext cx="359842" cy="1607620"/>
            </a:xfrm>
            <a:prstGeom prst="rect">
              <a:avLst/>
            </a:prstGeom>
            <a:noFill/>
          </p:spPr>
          <p:txBody>
            <a:bodyPr vert="wordArtVert" wrap="none" rtlCol="0">
              <a:spAutoFit/>
            </a:bodyPr>
            <a:lstStyle/>
            <a:p>
              <a:pPr>
                <a:buNone/>
              </a:pPr>
              <a:r>
                <a:rPr lang="en-US" sz="1200" dirty="0" smtClean="0">
                  <a:solidFill>
                    <a:srgbClr val="00B0F0"/>
                  </a:solidFill>
                  <a:latin typeface="Niagara Engraved" pitchFamily="82" charset="0"/>
                </a:rPr>
                <a:t>pipeline</a:t>
              </a:r>
              <a:endParaRPr lang="en-US" sz="1200" dirty="0">
                <a:solidFill>
                  <a:srgbClr val="00B0F0"/>
                </a:solidFill>
                <a:latin typeface="Niagara Engraved" pitchFamily="82" charset="0"/>
              </a:endParaRPr>
            </a:p>
          </p:txBody>
        </p:sp>
        <p:cxnSp>
          <p:nvCxnSpPr>
            <p:cNvPr id="18" name="Straight Connector 17"/>
            <p:cNvCxnSpPr>
              <a:stCxn id="15" idx="1"/>
            </p:cNvCxnSpPr>
            <p:nvPr/>
          </p:nvCxnSpPr>
          <p:spPr bwMode="auto">
            <a:xfrm rot="10800000" flipH="1">
              <a:off x="3352800" y="2819400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rot="10800000" flipH="1">
              <a:off x="3352800" y="3046411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10800000" flipH="1">
              <a:off x="3352800" y="3275011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685800" y="1980406"/>
            <a:ext cx="1828800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dirty="0" err="1">
                <a:solidFill>
                  <a:schemeClr val="tx1"/>
                </a:solidFill>
              </a:rPr>
              <a:t>struct</a:t>
            </a:r>
            <a:r>
              <a:rPr lang="en-US" dirty="0">
                <a:solidFill>
                  <a:schemeClr val="tx1"/>
                </a:solidFill>
              </a:rPr>
              <a:t>  S{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int</a:t>
            </a:r>
            <a:r>
              <a:rPr lang="en-US" dirty="0">
                <a:solidFill>
                  <a:schemeClr val="tx1"/>
                </a:solidFill>
              </a:rPr>
              <a:t> a;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    char X[1024];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int</a:t>
            </a:r>
            <a:r>
              <a:rPr lang="en-US" dirty="0">
                <a:solidFill>
                  <a:schemeClr val="tx1"/>
                </a:solidFill>
              </a:rPr>
              <a:t> b;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}</a:t>
            </a:r>
          </a:p>
        </p:txBody>
      </p:sp>
      <p:sp>
        <p:nvSpPr>
          <p:cNvPr id="23" name="TextBox 8"/>
          <p:cNvSpPr txBox="1">
            <a:spLocks noChangeArrowheads="1"/>
          </p:cNvSpPr>
          <p:nvPr/>
        </p:nvSpPr>
        <p:spPr bwMode="auto">
          <a:xfrm>
            <a:off x="685800" y="4493419"/>
            <a:ext cx="1828800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dirty="0" err="1">
                <a:solidFill>
                  <a:schemeClr val="tx1"/>
                </a:solidFill>
              </a:rPr>
              <a:t>struct</a:t>
            </a:r>
            <a:r>
              <a:rPr lang="en-US" dirty="0">
                <a:solidFill>
                  <a:schemeClr val="tx1"/>
                </a:solidFill>
              </a:rPr>
              <a:t>  S{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int</a:t>
            </a:r>
            <a:r>
              <a:rPr lang="en-US" dirty="0">
                <a:solidFill>
                  <a:schemeClr val="tx1"/>
                </a:solidFill>
              </a:rPr>
              <a:t> a;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int</a:t>
            </a:r>
            <a:r>
              <a:rPr lang="en-US" dirty="0">
                <a:solidFill>
                  <a:schemeClr val="tx1"/>
                </a:solidFill>
              </a:rPr>
              <a:t> b;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    char X[1024];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}</a:t>
            </a:r>
          </a:p>
        </p:txBody>
      </p:sp>
      <p:sp>
        <p:nvSpPr>
          <p:cNvPr id="24" name="Title 12"/>
          <p:cNvSpPr txBox="1">
            <a:spLocks/>
          </p:cNvSpPr>
          <p:nvPr/>
        </p:nvSpPr>
        <p:spPr bwMode="black">
          <a:xfrm>
            <a:off x="490538" y="347663"/>
            <a:ext cx="73326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Structure layout</a:t>
            </a: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62400" y="1981200"/>
            <a:ext cx="800219" cy="895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ld </a:t>
            </a:r>
            <a:r>
              <a:rPr lang="en-US" dirty="0" err="1" smtClean="0">
                <a:solidFill>
                  <a:schemeClr val="accent4">
                    <a:lumMod val="10000"/>
                  </a:schemeClr>
                </a:solidFill>
              </a:rPr>
              <a:t>s.a</a:t>
            </a:r>
            <a:endParaRPr lang="en-US" dirty="0" smtClean="0">
              <a:solidFill>
                <a:schemeClr val="accent4">
                  <a:lumMod val="10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ld </a:t>
            </a:r>
            <a:r>
              <a:rPr lang="en-US" dirty="0" err="1" smtClean="0">
                <a:solidFill>
                  <a:schemeClr val="accent4">
                    <a:lumMod val="10000"/>
                  </a:schemeClr>
                </a:solidFill>
              </a:rPr>
              <a:t>s.b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en-US" dirty="0" err="1" smtClean="0">
                <a:solidFill>
                  <a:schemeClr val="accent4">
                    <a:lumMod val="10000"/>
                  </a:schemeClr>
                </a:solidFill>
              </a:rPr>
              <a:t>st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10000"/>
                  </a:schemeClr>
                </a:solidFill>
              </a:rPr>
              <a:t>s.a</a:t>
            </a:r>
            <a:endParaRPr lang="en-US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62400" y="4495800"/>
            <a:ext cx="800219" cy="895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ld </a:t>
            </a:r>
            <a:r>
              <a:rPr lang="en-US" dirty="0" err="1" smtClean="0">
                <a:solidFill>
                  <a:schemeClr val="accent4">
                    <a:lumMod val="10000"/>
                  </a:schemeClr>
                </a:solidFill>
              </a:rPr>
              <a:t>s.a</a:t>
            </a:r>
            <a:endParaRPr lang="en-US" dirty="0" smtClean="0">
              <a:solidFill>
                <a:schemeClr val="accent4">
                  <a:lumMod val="10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ld </a:t>
            </a:r>
            <a:r>
              <a:rPr lang="en-US" dirty="0" err="1" smtClean="0">
                <a:solidFill>
                  <a:schemeClr val="accent4">
                    <a:lumMod val="10000"/>
                  </a:schemeClr>
                </a:solidFill>
              </a:rPr>
              <a:t>s.b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en-US" dirty="0" err="1" smtClean="0">
                <a:solidFill>
                  <a:schemeClr val="accent4">
                    <a:lumMod val="10000"/>
                  </a:schemeClr>
                </a:solidFill>
              </a:rPr>
              <a:t>st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10000"/>
                  </a:schemeClr>
                </a:solidFill>
              </a:rPr>
              <a:t>s.a</a:t>
            </a:r>
            <a:endParaRPr lang="en-US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24200" y="2679072"/>
            <a:ext cx="492443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err="1" smtClean="0"/>
              <a:t>s.a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124200" y="2921320"/>
            <a:ext cx="492443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err="1" smtClean="0"/>
              <a:t>s.b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895600" y="5132696"/>
            <a:ext cx="86433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err="1" smtClean="0"/>
              <a:t>s.a</a:t>
            </a:r>
            <a:r>
              <a:rPr lang="en-US" dirty="0" smtClean="0"/>
              <a:t> </a:t>
            </a:r>
            <a:r>
              <a:rPr lang="en-US" dirty="0" err="1" smtClean="0"/>
              <a:t>s.b</a:t>
            </a:r>
            <a:endParaRPr lang="en-US" dirty="0"/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5359400" y="2667000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668963" y="2667000"/>
            <a:ext cx="376237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973763" y="2667000"/>
            <a:ext cx="350837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6350000" y="2667000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6659563" y="2667000"/>
            <a:ext cx="376237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6964363" y="2667000"/>
            <a:ext cx="350837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5334000" y="4764088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643563" y="4764088"/>
            <a:ext cx="351378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5948363" y="4764088"/>
            <a:ext cx="350837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6324600" y="4764088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6634163" y="4764088"/>
            <a:ext cx="351378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6938963" y="4764088"/>
            <a:ext cx="350837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52400" y="1752600"/>
            <a:ext cx="431978" cy="1945148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pPr>
              <a:buNone/>
            </a:pPr>
            <a:r>
              <a:rPr lang="en-US" sz="1600" b="1" dirty="0" smtClean="0"/>
              <a:t>LAYOUT1</a:t>
            </a:r>
            <a:endParaRPr lang="en-US" sz="16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177622" y="4299661"/>
            <a:ext cx="431978" cy="1948739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pPr>
              <a:buNone/>
            </a:pPr>
            <a:r>
              <a:rPr lang="en-US" sz="1600" dirty="0" smtClean="0"/>
              <a:t>LAYOUT2</a:t>
            </a:r>
            <a:endParaRPr lang="en-US" sz="1600" dirty="0"/>
          </a:p>
        </p:txBody>
      </p:sp>
      <p:sp>
        <p:nvSpPr>
          <p:cNvPr id="47" name="Date Placeholder 46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49" name="Footer Placeholder 4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8" dur="1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2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8" dur="1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6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2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7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6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7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91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6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95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8" dur="5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6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12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7" grpId="0"/>
      <p:bldP spid="38" grpId="0"/>
      <p:bldP spid="40" grpId="0"/>
      <p:bldP spid="41" grpId="0"/>
      <p:bldP spid="43" grpId="0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Multiprocessors:  False Sharing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dirty="0" smtClean="0"/>
              <a:t>Data kept  coherent across processor-local caches</a:t>
            </a:r>
          </a:p>
          <a:p>
            <a:pPr eaLnBrk="1" hangingPunct="1">
              <a:buFont typeface="Arial" charset="0"/>
              <a:buChar char="•"/>
            </a:pPr>
            <a:r>
              <a:rPr lang="en-US" dirty="0" smtClean="0"/>
              <a:t>Cache coherence protocols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shared, exclusive, </a:t>
            </a:r>
            <a:r>
              <a:rPr lang="en-US" dirty="0"/>
              <a:t>i</a:t>
            </a:r>
            <a:r>
              <a:rPr lang="en-US" dirty="0" smtClean="0"/>
              <a:t>nvalid, …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dirty="0" smtClean="0"/>
              <a:t>operate at cache line granularity</a:t>
            </a:r>
          </a:p>
          <a:p>
            <a:pPr eaLnBrk="1" hangingPunct="1">
              <a:buFont typeface="Arial" charset="0"/>
              <a:buChar char="•"/>
            </a:pPr>
            <a:r>
              <a:rPr lang="en-US" dirty="0" smtClean="0"/>
              <a:t>False Sharing: Unnecessary coherence costs incurred because data migrates at cache line granularity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dirty="0" smtClean="0"/>
              <a:t>Fields f1 and f2 are in cache line L. When f1 is written by P1, P1 invalidates f2 in other Ps even if f2 is not shared.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layout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2362200" y="4037806"/>
            <a:ext cx="1905000" cy="1981994"/>
            <a:chOff x="3352800" y="1828800"/>
            <a:chExt cx="1905000" cy="1981994"/>
          </a:xfrm>
        </p:grpSpPr>
        <p:sp>
          <p:nvSpPr>
            <p:cNvPr id="8" name="Rectangle 7"/>
            <p:cNvSpPr/>
            <p:nvPr/>
          </p:nvSpPr>
          <p:spPr bwMode="auto">
            <a:xfrm>
              <a:off x="3352800" y="1828800"/>
              <a:ext cx="1905000" cy="198120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13716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742950" rtl="0" eaLnBrk="1" fontAlgn="base" latinLnBrk="0" hangingPunct="1">
                <a:lnSpc>
                  <a:spcPct val="90000"/>
                </a:lnSpc>
                <a:spcBef>
                  <a:spcPct val="10000"/>
                </a:spcBef>
                <a:spcAft>
                  <a:spcPct val="0"/>
                </a:spcAft>
                <a:buClrTx/>
                <a:buSzPct val="100000"/>
                <a:buNone/>
                <a:tabLst/>
              </a:pPr>
              <a:r>
                <a:rPr kumimoji="0" lang="en-US" sz="5400" b="0" i="0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latin typeface="Niagara Engraved" pitchFamily="82" charset="0"/>
                </a:rPr>
                <a:t>cache</a:t>
              </a:r>
            </a:p>
          </p:txBody>
        </p:sp>
        <p:cxnSp>
          <p:nvCxnSpPr>
            <p:cNvPr id="9" name="Straight Connector 8"/>
            <p:cNvCxnSpPr>
              <a:stCxn id="8" idx="0"/>
              <a:endCxn id="8" idx="2"/>
            </p:cNvCxnSpPr>
            <p:nvPr/>
          </p:nvCxnSpPr>
          <p:spPr bwMode="auto">
            <a:xfrm rot="16200000" flipH="1">
              <a:off x="3314700" y="2819400"/>
              <a:ext cx="19812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/>
            <p:cNvSpPr txBox="1"/>
            <p:nvPr/>
          </p:nvSpPr>
          <p:spPr>
            <a:xfrm>
              <a:off x="4648200" y="2057400"/>
              <a:ext cx="359842" cy="1607620"/>
            </a:xfrm>
            <a:prstGeom prst="rect">
              <a:avLst/>
            </a:prstGeom>
            <a:noFill/>
          </p:spPr>
          <p:txBody>
            <a:bodyPr vert="wordArtVert" wrap="none" rtlCol="0">
              <a:spAutoFit/>
            </a:bodyPr>
            <a:lstStyle/>
            <a:p>
              <a:pPr>
                <a:buNone/>
              </a:pPr>
              <a:r>
                <a:rPr lang="en-US" sz="1200" dirty="0" smtClean="0">
                  <a:solidFill>
                    <a:srgbClr val="00B0F0"/>
                  </a:solidFill>
                  <a:latin typeface="Niagara Engraved" pitchFamily="82" charset="0"/>
                </a:rPr>
                <a:t>pipeline</a:t>
              </a:r>
              <a:endParaRPr lang="en-US" sz="1200" dirty="0">
                <a:solidFill>
                  <a:srgbClr val="00B0F0"/>
                </a:solidFill>
                <a:latin typeface="Niagara Engraved" pitchFamily="82" charset="0"/>
              </a:endParaRPr>
            </a:p>
          </p:txBody>
        </p:sp>
        <p:cxnSp>
          <p:nvCxnSpPr>
            <p:cNvPr id="11" name="Straight Connector 10"/>
            <p:cNvCxnSpPr>
              <a:stCxn id="8" idx="1"/>
            </p:cNvCxnSpPr>
            <p:nvPr/>
          </p:nvCxnSpPr>
          <p:spPr bwMode="auto">
            <a:xfrm rot="10800000" flipH="1">
              <a:off x="3352800" y="2819400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 rot="10800000" flipH="1">
              <a:off x="3352800" y="3046411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 rot="10800000" flipH="1">
              <a:off x="3352800" y="3275011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" name="Group 13"/>
          <p:cNvGrpSpPr/>
          <p:nvPr/>
        </p:nvGrpSpPr>
        <p:grpSpPr>
          <a:xfrm>
            <a:off x="4953000" y="4037806"/>
            <a:ext cx="1905000" cy="1981994"/>
            <a:chOff x="3352800" y="1828800"/>
            <a:chExt cx="1905000" cy="1981994"/>
          </a:xfrm>
        </p:grpSpPr>
        <p:sp>
          <p:nvSpPr>
            <p:cNvPr id="15" name="Rectangle 14"/>
            <p:cNvSpPr/>
            <p:nvPr/>
          </p:nvSpPr>
          <p:spPr bwMode="auto">
            <a:xfrm>
              <a:off x="3352800" y="1828800"/>
              <a:ext cx="1905000" cy="198120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13716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742950" rtl="0" eaLnBrk="1" fontAlgn="base" latinLnBrk="0" hangingPunct="1">
                <a:lnSpc>
                  <a:spcPct val="90000"/>
                </a:lnSpc>
                <a:spcBef>
                  <a:spcPct val="10000"/>
                </a:spcBef>
                <a:spcAft>
                  <a:spcPct val="0"/>
                </a:spcAft>
                <a:buClrTx/>
                <a:buSzPct val="100000"/>
                <a:buNone/>
                <a:tabLst/>
              </a:pPr>
              <a:r>
                <a:rPr kumimoji="0" lang="en-US" sz="5400" b="0" i="0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latin typeface="Niagara Engraved" pitchFamily="82" charset="0"/>
                </a:rPr>
                <a:t>cache</a:t>
              </a:r>
            </a:p>
          </p:txBody>
        </p:sp>
        <p:cxnSp>
          <p:nvCxnSpPr>
            <p:cNvPr id="16" name="Straight Connector 15"/>
            <p:cNvCxnSpPr>
              <a:stCxn id="15" idx="0"/>
              <a:endCxn id="15" idx="2"/>
            </p:cNvCxnSpPr>
            <p:nvPr/>
          </p:nvCxnSpPr>
          <p:spPr bwMode="auto">
            <a:xfrm rot="16200000" flipH="1">
              <a:off x="3314700" y="2819400"/>
              <a:ext cx="19812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TextBox 16"/>
            <p:cNvSpPr txBox="1"/>
            <p:nvPr/>
          </p:nvSpPr>
          <p:spPr>
            <a:xfrm>
              <a:off x="4648200" y="2057400"/>
              <a:ext cx="359842" cy="1607620"/>
            </a:xfrm>
            <a:prstGeom prst="rect">
              <a:avLst/>
            </a:prstGeom>
            <a:noFill/>
          </p:spPr>
          <p:txBody>
            <a:bodyPr vert="wordArtVert" wrap="none" rtlCol="0">
              <a:spAutoFit/>
            </a:bodyPr>
            <a:lstStyle/>
            <a:p>
              <a:pPr>
                <a:buNone/>
              </a:pPr>
              <a:r>
                <a:rPr lang="en-US" sz="1200" dirty="0" smtClean="0">
                  <a:solidFill>
                    <a:srgbClr val="00B0F0"/>
                  </a:solidFill>
                  <a:latin typeface="Niagara Engraved" pitchFamily="82" charset="0"/>
                </a:rPr>
                <a:t>pipeline</a:t>
              </a:r>
              <a:endParaRPr lang="en-US" sz="1200" dirty="0">
                <a:solidFill>
                  <a:srgbClr val="00B0F0"/>
                </a:solidFill>
                <a:latin typeface="Niagara Engraved" pitchFamily="82" charset="0"/>
              </a:endParaRPr>
            </a:p>
          </p:txBody>
        </p:sp>
        <p:cxnSp>
          <p:nvCxnSpPr>
            <p:cNvPr id="18" name="Straight Connector 17"/>
            <p:cNvCxnSpPr>
              <a:stCxn id="15" idx="1"/>
            </p:cNvCxnSpPr>
            <p:nvPr/>
          </p:nvCxnSpPr>
          <p:spPr bwMode="auto">
            <a:xfrm rot="10800000" flipH="1">
              <a:off x="3352800" y="2819400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 rot="10800000" flipH="1">
              <a:off x="3352800" y="3046411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rot="10800000" flipH="1">
              <a:off x="3352800" y="3275011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5" name="TextBox 34"/>
          <p:cNvSpPr txBox="1"/>
          <p:nvPr/>
        </p:nvSpPr>
        <p:spPr>
          <a:xfrm>
            <a:off x="3378701" y="4266406"/>
            <a:ext cx="73609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5">
                    <a:lumMod val="10000"/>
                  </a:schemeClr>
                </a:solidFill>
              </a:rPr>
              <a:t>ld </a:t>
            </a:r>
            <a:r>
              <a:rPr lang="en-US" dirty="0" err="1" smtClean="0">
                <a:solidFill>
                  <a:schemeClr val="accent5">
                    <a:lumMod val="10000"/>
                  </a:schemeClr>
                </a:solidFill>
              </a:rPr>
              <a:t>s.a</a:t>
            </a:r>
            <a:endParaRPr lang="en-US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69501" y="4266406"/>
            <a:ext cx="73609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err="1" smtClean="0">
                <a:solidFill>
                  <a:schemeClr val="accent5">
                    <a:lumMod val="10000"/>
                  </a:schemeClr>
                </a:solidFill>
              </a:rPr>
              <a:t>st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10000"/>
                  </a:schemeClr>
                </a:solidFill>
              </a:rPr>
              <a:t>s.b</a:t>
            </a:r>
            <a:endParaRPr lang="en-US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62200" y="4991574"/>
            <a:ext cx="92845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err="1" smtClean="0"/>
              <a:t>s.a</a:t>
            </a:r>
            <a:r>
              <a:rPr lang="en-US" dirty="0" smtClean="0"/>
              <a:t>  </a:t>
            </a:r>
            <a:r>
              <a:rPr lang="en-US" dirty="0" err="1" smtClean="0"/>
              <a:t>s.b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4938941" y="4991574"/>
            <a:ext cx="92845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err="1" smtClean="0"/>
              <a:t>s.a</a:t>
            </a:r>
            <a:r>
              <a:rPr lang="en-US" dirty="0" smtClean="0"/>
              <a:t>  </a:t>
            </a:r>
            <a:r>
              <a:rPr lang="en-US" dirty="0" err="1" smtClean="0"/>
              <a:t>s.b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2362200" y="1370806"/>
            <a:ext cx="1905000" cy="1981994"/>
            <a:chOff x="3352800" y="1828800"/>
            <a:chExt cx="1905000" cy="1981994"/>
          </a:xfrm>
        </p:grpSpPr>
        <p:sp>
          <p:nvSpPr>
            <p:cNvPr id="45" name="Rectangle 44"/>
            <p:cNvSpPr/>
            <p:nvPr/>
          </p:nvSpPr>
          <p:spPr bwMode="auto">
            <a:xfrm>
              <a:off x="3352800" y="1828800"/>
              <a:ext cx="1905000" cy="198120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13716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742950" rtl="0" eaLnBrk="1" fontAlgn="base" latinLnBrk="0" hangingPunct="1">
                <a:lnSpc>
                  <a:spcPct val="90000"/>
                </a:lnSpc>
                <a:spcBef>
                  <a:spcPct val="10000"/>
                </a:spcBef>
                <a:spcAft>
                  <a:spcPct val="0"/>
                </a:spcAft>
                <a:buClrTx/>
                <a:buSzPct val="100000"/>
                <a:buNone/>
                <a:tabLst/>
              </a:pPr>
              <a:r>
                <a:rPr kumimoji="0" lang="en-US" sz="5400" b="0" i="0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latin typeface="Niagara Engraved" pitchFamily="82" charset="0"/>
                </a:rPr>
                <a:t>cache</a:t>
              </a:r>
            </a:p>
          </p:txBody>
        </p:sp>
        <p:cxnSp>
          <p:nvCxnSpPr>
            <p:cNvPr id="46" name="Straight Connector 45"/>
            <p:cNvCxnSpPr>
              <a:stCxn id="45" idx="0"/>
              <a:endCxn id="45" idx="2"/>
            </p:cNvCxnSpPr>
            <p:nvPr/>
          </p:nvCxnSpPr>
          <p:spPr bwMode="auto">
            <a:xfrm rot="16200000" flipH="1">
              <a:off x="3314700" y="2819400"/>
              <a:ext cx="19812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7" name="TextBox 46"/>
            <p:cNvSpPr txBox="1"/>
            <p:nvPr/>
          </p:nvSpPr>
          <p:spPr>
            <a:xfrm>
              <a:off x="4648200" y="2057400"/>
              <a:ext cx="359842" cy="1607620"/>
            </a:xfrm>
            <a:prstGeom prst="rect">
              <a:avLst/>
            </a:prstGeom>
            <a:noFill/>
          </p:spPr>
          <p:txBody>
            <a:bodyPr vert="wordArtVert" wrap="none" rtlCol="0">
              <a:spAutoFit/>
            </a:bodyPr>
            <a:lstStyle/>
            <a:p>
              <a:pPr>
                <a:buNone/>
              </a:pPr>
              <a:r>
                <a:rPr lang="en-US" sz="1200" dirty="0" smtClean="0">
                  <a:solidFill>
                    <a:srgbClr val="00B0F0"/>
                  </a:solidFill>
                  <a:latin typeface="Niagara Engraved" pitchFamily="82" charset="0"/>
                </a:rPr>
                <a:t>pipeline</a:t>
              </a:r>
              <a:endParaRPr lang="en-US" sz="1200" dirty="0">
                <a:solidFill>
                  <a:srgbClr val="00B0F0"/>
                </a:solidFill>
                <a:latin typeface="Niagara Engraved" pitchFamily="82" charset="0"/>
              </a:endParaRPr>
            </a:p>
          </p:txBody>
        </p:sp>
        <p:cxnSp>
          <p:nvCxnSpPr>
            <p:cNvPr id="48" name="Straight Connector 47"/>
            <p:cNvCxnSpPr>
              <a:stCxn id="45" idx="1"/>
            </p:cNvCxnSpPr>
            <p:nvPr/>
          </p:nvCxnSpPr>
          <p:spPr bwMode="auto">
            <a:xfrm rot="10800000" flipH="1">
              <a:off x="3352800" y="2819400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rot="10800000" flipH="1">
              <a:off x="3352800" y="3046411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 rot="10800000" flipH="1">
              <a:off x="3352800" y="3275011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1" name="Group 50"/>
          <p:cNvGrpSpPr/>
          <p:nvPr/>
        </p:nvGrpSpPr>
        <p:grpSpPr>
          <a:xfrm>
            <a:off x="4953000" y="1370806"/>
            <a:ext cx="1905000" cy="1981994"/>
            <a:chOff x="3352800" y="1828800"/>
            <a:chExt cx="1905000" cy="1981994"/>
          </a:xfrm>
        </p:grpSpPr>
        <p:sp>
          <p:nvSpPr>
            <p:cNvPr id="52" name="Rectangle 51"/>
            <p:cNvSpPr/>
            <p:nvPr/>
          </p:nvSpPr>
          <p:spPr bwMode="auto">
            <a:xfrm>
              <a:off x="3352800" y="1828800"/>
              <a:ext cx="1905000" cy="198120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13716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742950" rtl="0" eaLnBrk="1" fontAlgn="base" latinLnBrk="0" hangingPunct="1">
                <a:lnSpc>
                  <a:spcPct val="90000"/>
                </a:lnSpc>
                <a:spcBef>
                  <a:spcPct val="10000"/>
                </a:spcBef>
                <a:spcAft>
                  <a:spcPct val="0"/>
                </a:spcAft>
                <a:buClrTx/>
                <a:buSzPct val="100000"/>
                <a:buNone/>
                <a:tabLst/>
              </a:pPr>
              <a:r>
                <a:rPr kumimoji="0" lang="en-US" sz="5400" b="0" i="0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latin typeface="Niagara Engraved" pitchFamily="82" charset="0"/>
                </a:rPr>
                <a:t>cache</a:t>
              </a:r>
            </a:p>
          </p:txBody>
        </p:sp>
        <p:cxnSp>
          <p:nvCxnSpPr>
            <p:cNvPr id="53" name="Straight Connector 52"/>
            <p:cNvCxnSpPr>
              <a:stCxn id="52" idx="0"/>
              <a:endCxn id="52" idx="2"/>
            </p:cNvCxnSpPr>
            <p:nvPr/>
          </p:nvCxnSpPr>
          <p:spPr bwMode="auto">
            <a:xfrm rot="16200000" flipH="1">
              <a:off x="3314700" y="2819400"/>
              <a:ext cx="19812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4" name="TextBox 53"/>
            <p:cNvSpPr txBox="1"/>
            <p:nvPr/>
          </p:nvSpPr>
          <p:spPr>
            <a:xfrm>
              <a:off x="4648200" y="2057400"/>
              <a:ext cx="359842" cy="1607620"/>
            </a:xfrm>
            <a:prstGeom prst="rect">
              <a:avLst/>
            </a:prstGeom>
            <a:noFill/>
          </p:spPr>
          <p:txBody>
            <a:bodyPr vert="wordArtVert" wrap="none" rtlCol="0">
              <a:spAutoFit/>
            </a:bodyPr>
            <a:lstStyle/>
            <a:p>
              <a:pPr>
                <a:buNone/>
              </a:pPr>
              <a:r>
                <a:rPr lang="en-US" sz="1200" dirty="0" smtClean="0">
                  <a:solidFill>
                    <a:srgbClr val="00B0F0"/>
                  </a:solidFill>
                  <a:latin typeface="Niagara Engraved" pitchFamily="82" charset="0"/>
                </a:rPr>
                <a:t>pipeline</a:t>
              </a:r>
              <a:endParaRPr lang="en-US" sz="1200" dirty="0">
                <a:solidFill>
                  <a:srgbClr val="00B0F0"/>
                </a:solidFill>
                <a:latin typeface="Niagara Engraved" pitchFamily="82" charset="0"/>
              </a:endParaRPr>
            </a:p>
          </p:txBody>
        </p:sp>
        <p:cxnSp>
          <p:nvCxnSpPr>
            <p:cNvPr id="55" name="Straight Connector 54"/>
            <p:cNvCxnSpPr>
              <a:stCxn id="52" idx="1"/>
            </p:cNvCxnSpPr>
            <p:nvPr/>
          </p:nvCxnSpPr>
          <p:spPr bwMode="auto">
            <a:xfrm rot="10800000" flipH="1">
              <a:off x="3352800" y="2819400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 rot="10800000" flipH="1">
              <a:off x="3352800" y="3046411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 rot="10800000" flipH="1">
              <a:off x="3352800" y="3275011"/>
              <a:ext cx="914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8" name="TextBox 57"/>
          <p:cNvSpPr txBox="1"/>
          <p:nvPr/>
        </p:nvSpPr>
        <p:spPr>
          <a:xfrm>
            <a:off x="5969501" y="1563368"/>
            <a:ext cx="73609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err="1" smtClean="0">
                <a:solidFill>
                  <a:schemeClr val="accent4">
                    <a:lumMod val="10000"/>
                  </a:schemeClr>
                </a:solidFill>
              </a:rPr>
              <a:t>st</a:t>
            </a: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10000"/>
                  </a:schemeClr>
                </a:solidFill>
              </a:rPr>
              <a:t>s.b</a:t>
            </a:r>
            <a:endParaRPr lang="en-US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378701" y="1563368"/>
            <a:ext cx="73609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ld </a:t>
            </a:r>
            <a:r>
              <a:rPr lang="en-US" dirty="0" err="1" smtClean="0">
                <a:solidFill>
                  <a:schemeClr val="accent4">
                    <a:lumMod val="10000"/>
                  </a:schemeClr>
                </a:solidFill>
              </a:rPr>
              <a:t>s.a</a:t>
            </a:r>
            <a:endParaRPr lang="en-US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362200" y="2325368"/>
            <a:ext cx="556563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err="1" smtClean="0"/>
              <a:t>s.a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4938941" y="2553968"/>
            <a:ext cx="492443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err="1" smtClean="0"/>
              <a:t>s.b</a:t>
            </a:r>
            <a:endParaRPr lang="en-US" dirty="0"/>
          </a:p>
        </p:txBody>
      </p:sp>
      <p:sp>
        <p:nvSpPr>
          <p:cNvPr id="62" name="TextBox 8"/>
          <p:cNvSpPr txBox="1">
            <a:spLocks noChangeArrowheads="1"/>
          </p:cNvSpPr>
          <p:nvPr/>
        </p:nvSpPr>
        <p:spPr bwMode="auto">
          <a:xfrm>
            <a:off x="439992" y="1674813"/>
            <a:ext cx="1828800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dirty="0" err="1">
                <a:solidFill>
                  <a:schemeClr val="tx1"/>
                </a:solidFill>
              </a:rPr>
              <a:t>struct</a:t>
            </a:r>
            <a:r>
              <a:rPr lang="en-US" dirty="0">
                <a:solidFill>
                  <a:schemeClr val="tx1"/>
                </a:solidFill>
              </a:rPr>
              <a:t>  S{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int</a:t>
            </a:r>
            <a:r>
              <a:rPr lang="en-US" dirty="0">
                <a:solidFill>
                  <a:schemeClr val="tx1"/>
                </a:solidFill>
              </a:rPr>
              <a:t> a;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    char X[1024];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int</a:t>
            </a:r>
            <a:r>
              <a:rPr lang="en-US" dirty="0">
                <a:solidFill>
                  <a:schemeClr val="tx1"/>
                </a:solidFill>
              </a:rPr>
              <a:t> b;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}</a:t>
            </a:r>
          </a:p>
        </p:txBody>
      </p:sp>
      <p:sp>
        <p:nvSpPr>
          <p:cNvPr id="63" name="TextBox 8"/>
          <p:cNvSpPr txBox="1">
            <a:spLocks noChangeArrowheads="1"/>
          </p:cNvSpPr>
          <p:nvPr/>
        </p:nvSpPr>
        <p:spPr bwMode="auto">
          <a:xfrm>
            <a:off x="457200" y="4341813"/>
            <a:ext cx="1828800" cy="1449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dirty="0" err="1">
                <a:solidFill>
                  <a:schemeClr val="tx1"/>
                </a:solidFill>
              </a:rPr>
              <a:t>struct</a:t>
            </a:r>
            <a:r>
              <a:rPr lang="en-US" dirty="0">
                <a:solidFill>
                  <a:schemeClr val="tx1"/>
                </a:solidFill>
              </a:rPr>
              <a:t>  S{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    </a:t>
            </a:r>
            <a:r>
              <a:rPr lang="en-US" dirty="0" err="1">
                <a:solidFill>
                  <a:schemeClr val="tx1"/>
                </a:solidFill>
              </a:rPr>
              <a:t>int</a:t>
            </a:r>
            <a:r>
              <a:rPr lang="en-US" dirty="0">
                <a:solidFill>
                  <a:schemeClr val="tx1"/>
                </a:solidFill>
              </a:rPr>
              <a:t> a</a:t>
            </a:r>
            <a:r>
              <a:rPr lang="en-US" dirty="0" smtClean="0">
                <a:solidFill>
                  <a:schemeClr val="tx1"/>
                </a:solidFill>
              </a:rPr>
              <a:t>;</a:t>
            </a:r>
          </a:p>
          <a:p>
            <a:pPr>
              <a:buFontTx/>
              <a:buNone/>
            </a:pPr>
            <a:r>
              <a:rPr lang="en-US" dirty="0" smtClean="0">
                <a:solidFill>
                  <a:schemeClr val="tx1"/>
                </a:solidFill>
              </a:rPr>
              <a:t>    </a:t>
            </a:r>
            <a:r>
              <a:rPr lang="en-US" dirty="0" err="1" smtClean="0">
                <a:solidFill>
                  <a:schemeClr val="tx1"/>
                </a:solidFill>
              </a:rPr>
              <a:t>int</a:t>
            </a:r>
            <a:r>
              <a:rPr lang="en-US" dirty="0" smtClean="0">
                <a:solidFill>
                  <a:schemeClr val="tx1"/>
                </a:solidFill>
              </a:rPr>
              <a:t> b;</a:t>
            </a:r>
            <a:endParaRPr lang="en-US" dirty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    char X[1024];</a:t>
            </a:r>
          </a:p>
          <a:p>
            <a:pPr>
              <a:buFontTx/>
              <a:buNone/>
            </a:pPr>
            <a:r>
              <a:rPr lang="en-US" dirty="0" smtClean="0">
                <a:solidFill>
                  <a:schemeClr val="tx1"/>
                </a:solidFill>
              </a:rPr>
              <a:t>}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7162800" y="2286000"/>
            <a:ext cx="3762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7472363" y="2286000"/>
            <a:ext cx="376237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7777163" y="2286000"/>
            <a:ext cx="351378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dirty="0" smtClean="0">
                <a:solidFill>
                  <a:schemeClr val="tx1"/>
                </a:solidFill>
              </a:rPr>
              <a:t>H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7" name="Group 33"/>
          <p:cNvGrpSpPr>
            <a:grpSpLocks/>
          </p:cNvGrpSpPr>
          <p:nvPr/>
        </p:nvGrpSpPr>
        <p:grpSpPr bwMode="auto">
          <a:xfrm>
            <a:off x="8077200" y="2285999"/>
            <a:ext cx="914400" cy="341637"/>
            <a:chOff x="5029200" y="4190996"/>
            <a:chExt cx="913566" cy="342601"/>
          </a:xfrm>
        </p:grpSpPr>
        <p:sp>
          <p:nvSpPr>
            <p:cNvPr id="68" name="TextBox 30"/>
            <p:cNvSpPr txBox="1">
              <a:spLocks noChangeArrowheads="1"/>
            </p:cNvSpPr>
            <p:nvPr/>
          </p:nvSpPr>
          <p:spPr bwMode="auto">
            <a:xfrm>
              <a:off x="5029200" y="4190996"/>
              <a:ext cx="351288" cy="34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H</a:t>
              </a:r>
            </a:p>
          </p:txBody>
        </p:sp>
        <p:sp>
          <p:nvSpPr>
            <p:cNvPr id="69" name="TextBox 31"/>
            <p:cNvSpPr txBox="1">
              <a:spLocks noChangeArrowheads="1"/>
            </p:cNvSpPr>
            <p:nvPr/>
          </p:nvSpPr>
          <p:spPr bwMode="auto">
            <a:xfrm>
              <a:off x="5286678" y="4191001"/>
              <a:ext cx="351058" cy="342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dirty="0" smtClean="0">
                  <a:solidFill>
                    <a:schemeClr val="tx1"/>
                  </a:solidFill>
                </a:rPr>
                <a:t>H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0" name="TextBox 32"/>
            <p:cNvSpPr txBox="1">
              <a:spLocks noChangeArrowheads="1"/>
            </p:cNvSpPr>
            <p:nvPr/>
          </p:nvSpPr>
          <p:spPr bwMode="auto">
            <a:xfrm>
              <a:off x="5591478" y="4191001"/>
              <a:ext cx="351288" cy="34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H</a:t>
              </a:r>
            </a:p>
          </p:txBody>
        </p:sp>
      </p:grpSp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7116096" y="5029200"/>
            <a:ext cx="3762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7425659" y="5029200"/>
            <a:ext cx="376237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7730459" y="5029200"/>
            <a:ext cx="427037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M’</a:t>
            </a:r>
          </a:p>
        </p:txBody>
      </p:sp>
      <p:grpSp>
        <p:nvGrpSpPr>
          <p:cNvPr id="74" name="Group 33"/>
          <p:cNvGrpSpPr>
            <a:grpSpLocks/>
          </p:cNvGrpSpPr>
          <p:nvPr/>
        </p:nvGrpSpPr>
        <p:grpSpPr bwMode="auto">
          <a:xfrm>
            <a:off x="8030496" y="5029200"/>
            <a:ext cx="914400" cy="341313"/>
            <a:chOff x="5029200" y="4190996"/>
            <a:chExt cx="913566" cy="342276"/>
          </a:xfrm>
        </p:grpSpPr>
        <p:sp>
          <p:nvSpPr>
            <p:cNvPr id="75" name="TextBox 30"/>
            <p:cNvSpPr txBox="1">
              <a:spLocks noChangeArrowheads="1"/>
            </p:cNvSpPr>
            <p:nvPr/>
          </p:nvSpPr>
          <p:spPr bwMode="auto">
            <a:xfrm>
              <a:off x="5029200" y="4190996"/>
              <a:ext cx="351288" cy="34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H</a:t>
              </a:r>
            </a:p>
          </p:txBody>
        </p:sp>
        <p:sp>
          <p:nvSpPr>
            <p:cNvPr id="76" name="TextBox 31"/>
            <p:cNvSpPr txBox="1">
              <a:spLocks noChangeArrowheads="1"/>
            </p:cNvSpPr>
            <p:nvPr/>
          </p:nvSpPr>
          <p:spPr bwMode="auto">
            <a:xfrm>
              <a:off x="5286678" y="4191000"/>
              <a:ext cx="428322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M’</a:t>
              </a:r>
            </a:p>
          </p:txBody>
        </p:sp>
        <p:sp>
          <p:nvSpPr>
            <p:cNvPr id="77" name="TextBox 32"/>
            <p:cNvSpPr txBox="1">
              <a:spLocks noChangeArrowheads="1"/>
            </p:cNvSpPr>
            <p:nvPr/>
          </p:nvSpPr>
          <p:spPr bwMode="auto">
            <a:xfrm>
              <a:off x="5591478" y="4191001"/>
              <a:ext cx="351288" cy="342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H</a:t>
              </a: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0" y="1524000"/>
            <a:ext cx="431978" cy="1945148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pPr>
              <a:buNone/>
            </a:pPr>
            <a:r>
              <a:rPr lang="en-US" sz="1600" b="1" dirty="0" smtClean="0"/>
              <a:t>LAYOUT1</a:t>
            </a:r>
            <a:endParaRPr lang="en-US" sz="16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0" y="4074652"/>
            <a:ext cx="431978" cy="1945148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pPr>
              <a:buNone/>
            </a:pPr>
            <a:r>
              <a:rPr lang="en-US" sz="1600" b="1" dirty="0" smtClean="0"/>
              <a:t>LAYOUT2</a:t>
            </a:r>
            <a:endParaRPr lang="en-US" sz="1600" b="1" dirty="0"/>
          </a:p>
        </p:txBody>
      </p:sp>
      <p:sp>
        <p:nvSpPr>
          <p:cNvPr id="80" name="Date Placeholder 79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81" name="Footer Placeholder 8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8" dur="10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2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0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6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4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Locality vs False Sharing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Tightly packed layouts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dirty="0" err="1" smtClean="0"/>
              <a:t>Goodlocality</a:t>
            </a:r>
            <a:r>
              <a:rPr lang="en-US" dirty="0" smtClean="0"/>
              <a:t>, more  false sharing</a:t>
            </a:r>
          </a:p>
          <a:p>
            <a:pPr eaLnBrk="1" hangingPunct="1"/>
            <a:r>
              <a:rPr lang="en-US" dirty="0" smtClean="0"/>
              <a:t>Loosely packed layouts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dirty="0" smtClean="0"/>
              <a:t>Less false sharing, poor locality</a:t>
            </a:r>
          </a:p>
          <a:p>
            <a:pPr eaLnBrk="1" hangingPunct="1"/>
            <a:r>
              <a:rPr lang="en-US" dirty="0" smtClean="0"/>
              <a:t>Goal : Increase locality and</a:t>
            </a:r>
            <a:r>
              <a:rPr lang="en-US" b="1" dirty="0" smtClean="0"/>
              <a:t> </a:t>
            </a:r>
            <a:r>
              <a:rPr lang="en-US" dirty="0" smtClean="0"/>
              <a:t>reduce false sharing simultaneously</a:t>
            </a:r>
          </a:p>
          <a:p>
            <a:pPr lvl="1" eaLnBrk="1" hangingPunct="1">
              <a:buFont typeface="Futura Bk" pitchFamily="34" charset="0"/>
              <a:buNone/>
            </a:pPr>
            <a:endParaRPr lang="en-US" dirty="0" smtClean="0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Solution Outline</a:t>
            </a:r>
          </a:p>
        </p:txBody>
      </p:sp>
      <p:sp>
        <p:nvSpPr>
          <p:cNvPr id="26630" name="TextBox 6"/>
          <p:cNvSpPr txBox="1">
            <a:spLocks noChangeArrowheads="1"/>
          </p:cNvSpPr>
          <p:nvPr/>
        </p:nvSpPr>
        <p:spPr bwMode="auto">
          <a:xfrm>
            <a:off x="1219200" y="2209800"/>
            <a:ext cx="17113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struct S {</a:t>
            </a:r>
          </a:p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    int f1,  f2; </a:t>
            </a:r>
          </a:p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    int f3,  f4, f5;</a:t>
            </a:r>
          </a:p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}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4191000" y="1752600"/>
            <a:ext cx="533400" cy="609600"/>
            <a:chOff x="5486400" y="1981200"/>
            <a:chExt cx="533400" cy="609600"/>
          </a:xfrm>
        </p:grpSpPr>
        <p:sp>
          <p:nvSpPr>
            <p:cNvPr id="26656" name="Oval 7"/>
            <p:cNvSpPr>
              <a:spLocks noChangeArrowheads="1"/>
            </p:cNvSpPr>
            <p:nvPr/>
          </p:nvSpPr>
          <p:spPr bwMode="auto">
            <a:xfrm>
              <a:off x="5486400" y="19812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657" name="TextBox 12"/>
            <p:cNvSpPr txBox="1">
              <a:spLocks noChangeArrowheads="1"/>
            </p:cNvSpPr>
            <p:nvPr/>
          </p:nvSpPr>
          <p:spPr bwMode="auto">
            <a:xfrm>
              <a:off x="5562600" y="2133600"/>
              <a:ext cx="37702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f1</a:t>
              </a: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4114800" y="4267200"/>
            <a:ext cx="533400" cy="609600"/>
            <a:chOff x="5486400" y="2971800"/>
            <a:chExt cx="533400" cy="609600"/>
          </a:xfrm>
        </p:grpSpPr>
        <p:sp>
          <p:nvSpPr>
            <p:cNvPr id="26654" name="Oval 10"/>
            <p:cNvSpPr>
              <a:spLocks noChangeArrowheads="1"/>
            </p:cNvSpPr>
            <p:nvPr/>
          </p:nvSpPr>
          <p:spPr bwMode="auto">
            <a:xfrm>
              <a:off x="5486400" y="29718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655" name="TextBox 14"/>
            <p:cNvSpPr txBox="1">
              <a:spLocks noChangeArrowheads="1"/>
            </p:cNvSpPr>
            <p:nvPr/>
          </p:nvSpPr>
          <p:spPr bwMode="auto">
            <a:xfrm>
              <a:off x="5562600" y="3087368"/>
              <a:ext cx="37702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f3</a:t>
              </a: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5562600" y="5257800"/>
            <a:ext cx="533400" cy="609600"/>
            <a:chOff x="6019800" y="3962400"/>
            <a:chExt cx="533400" cy="609600"/>
          </a:xfrm>
        </p:grpSpPr>
        <p:sp>
          <p:nvSpPr>
            <p:cNvPr id="26652" name="Oval 11"/>
            <p:cNvSpPr>
              <a:spLocks noChangeArrowheads="1"/>
            </p:cNvSpPr>
            <p:nvPr/>
          </p:nvSpPr>
          <p:spPr bwMode="auto">
            <a:xfrm>
              <a:off x="6019800" y="39624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653" name="TextBox 15"/>
            <p:cNvSpPr txBox="1">
              <a:spLocks noChangeArrowheads="1"/>
            </p:cNvSpPr>
            <p:nvPr/>
          </p:nvSpPr>
          <p:spPr bwMode="auto">
            <a:xfrm>
              <a:off x="6099974" y="4077968"/>
              <a:ext cx="37702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f5</a:t>
              </a:r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7086600" y="4191000"/>
            <a:ext cx="533400" cy="609600"/>
            <a:chOff x="6553200" y="2971800"/>
            <a:chExt cx="533400" cy="609600"/>
          </a:xfrm>
        </p:grpSpPr>
        <p:sp>
          <p:nvSpPr>
            <p:cNvPr id="26650" name="Oval 9"/>
            <p:cNvSpPr>
              <a:spLocks noChangeArrowheads="1"/>
            </p:cNvSpPr>
            <p:nvPr/>
          </p:nvSpPr>
          <p:spPr bwMode="auto">
            <a:xfrm>
              <a:off x="6553200" y="29718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651" name="TextBox 16"/>
            <p:cNvSpPr txBox="1">
              <a:spLocks noChangeArrowheads="1"/>
            </p:cNvSpPr>
            <p:nvPr/>
          </p:nvSpPr>
          <p:spPr bwMode="auto">
            <a:xfrm>
              <a:off x="6633374" y="3124200"/>
              <a:ext cx="37702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f4</a:t>
              </a:r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7010400" y="1752600"/>
            <a:ext cx="533400" cy="609600"/>
            <a:chOff x="6553200" y="1981200"/>
            <a:chExt cx="533400" cy="609600"/>
          </a:xfrm>
        </p:grpSpPr>
        <p:sp>
          <p:nvSpPr>
            <p:cNvPr id="26648" name="Oval 8"/>
            <p:cNvSpPr>
              <a:spLocks noChangeArrowheads="1"/>
            </p:cNvSpPr>
            <p:nvPr/>
          </p:nvSpPr>
          <p:spPr bwMode="auto">
            <a:xfrm>
              <a:off x="6553200" y="19812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649" name="TextBox 17"/>
            <p:cNvSpPr txBox="1">
              <a:spLocks noChangeArrowheads="1"/>
            </p:cNvSpPr>
            <p:nvPr/>
          </p:nvSpPr>
          <p:spPr bwMode="auto">
            <a:xfrm>
              <a:off x="6629400" y="2133600"/>
              <a:ext cx="37702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f2</a:t>
              </a:r>
            </a:p>
          </p:txBody>
        </p:sp>
      </p:grpSp>
      <p:cxnSp>
        <p:nvCxnSpPr>
          <p:cNvPr id="25" name="Straight Connector 24"/>
          <p:cNvCxnSpPr>
            <a:cxnSpLocks noChangeShapeType="1"/>
          </p:cNvCxnSpPr>
          <p:nvPr/>
        </p:nvCxnSpPr>
        <p:spPr bwMode="auto">
          <a:xfrm rot="5400000">
            <a:off x="3467100" y="3276600"/>
            <a:ext cx="1905000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" name="Straight Connector 26"/>
          <p:cNvCxnSpPr>
            <a:cxnSpLocks noChangeShapeType="1"/>
          </p:cNvCxnSpPr>
          <p:nvPr/>
        </p:nvCxnSpPr>
        <p:spPr bwMode="auto">
          <a:xfrm rot="5400000">
            <a:off x="5155407" y="3225006"/>
            <a:ext cx="2984500" cy="12588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0" name="Straight Connector 29"/>
          <p:cNvCxnSpPr>
            <a:cxnSpLocks noChangeShapeType="1"/>
          </p:cNvCxnSpPr>
          <p:nvPr/>
        </p:nvCxnSpPr>
        <p:spPr bwMode="auto">
          <a:xfrm rot="16200000" flipH="1">
            <a:off x="4902201" y="2017712"/>
            <a:ext cx="2006600" cy="2517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419600" y="3200400"/>
            <a:ext cx="76835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+100 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5715000" y="4343400"/>
            <a:ext cx="70326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+100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105400" y="3733800"/>
            <a:ext cx="57626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+50</a:t>
            </a:r>
          </a:p>
        </p:txBody>
      </p:sp>
      <p:cxnSp>
        <p:nvCxnSpPr>
          <p:cNvPr id="36" name="Straight Connector 35"/>
          <p:cNvCxnSpPr>
            <a:cxnSpLocks noChangeShapeType="1"/>
          </p:cNvCxnSpPr>
          <p:nvPr/>
        </p:nvCxnSpPr>
        <p:spPr bwMode="auto">
          <a:xfrm rot="5400000">
            <a:off x="4787901" y="2055812"/>
            <a:ext cx="2082800" cy="2517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5105400" y="2514600"/>
            <a:ext cx="57626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+20</a:t>
            </a:r>
          </a:p>
        </p:txBody>
      </p:sp>
      <p:sp>
        <p:nvSpPr>
          <p:cNvPr id="26644" name="Rounded Rectangle 34"/>
          <p:cNvSpPr>
            <a:spLocks noChangeArrowheads="1"/>
          </p:cNvSpPr>
          <p:nvPr/>
        </p:nvSpPr>
        <p:spPr bwMode="auto">
          <a:xfrm>
            <a:off x="1143000" y="2133600"/>
            <a:ext cx="1752600" cy="12954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1295400" y="3810000"/>
            <a:ext cx="1447800" cy="2362200"/>
            <a:chOff x="7391400" y="1676400"/>
            <a:chExt cx="1447800" cy="2362200"/>
          </a:xfrm>
        </p:grpSpPr>
        <p:sp>
          <p:nvSpPr>
            <p:cNvPr id="26646" name="TextBox 32"/>
            <p:cNvSpPr txBox="1">
              <a:spLocks noChangeArrowheads="1"/>
            </p:cNvSpPr>
            <p:nvPr/>
          </p:nvSpPr>
          <p:spPr bwMode="auto">
            <a:xfrm>
              <a:off x="7391400" y="1828800"/>
              <a:ext cx="1416050" cy="2003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for(…){</a:t>
              </a:r>
            </a:p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    …</a:t>
              </a:r>
            </a:p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    access f1</a:t>
              </a:r>
            </a:p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    …</a:t>
              </a:r>
            </a:p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    access f3</a:t>
              </a:r>
            </a:p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    …</a:t>
              </a:r>
            </a:p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}</a:t>
              </a:r>
            </a:p>
          </p:txBody>
        </p:sp>
        <p:sp>
          <p:nvSpPr>
            <p:cNvPr id="26647" name="Rounded Rectangle 36"/>
            <p:cNvSpPr>
              <a:spLocks noChangeArrowheads="1"/>
            </p:cNvSpPr>
            <p:nvPr/>
          </p:nvSpPr>
          <p:spPr bwMode="auto">
            <a:xfrm>
              <a:off x="7391400" y="1676400"/>
              <a:ext cx="1447800" cy="236220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7" name="Date Placeholder 36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39" name="Footer Placeholder 3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6324600" y="5334000"/>
            <a:ext cx="2133600" cy="915988"/>
            <a:chOff x="6324600" y="5486400"/>
            <a:chExt cx="2133600" cy="915194"/>
          </a:xfrm>
        </p:grpSpPr>
        <p:sp>
          <p:nvSpPr>
            <p:cNvPr id="27691" name="Rectangle 42"/>
            <p:cNvSpPr>
              <a:spLocks noChangeArrowheads="1"/>
            </p:cNvSpPr>
            <p:nvPr/>
          </p:nvSpPr>
          <p:spPr bwMode="auto">
            <a:xfrm>
              <a:off x="6324600" y="5486400"/>
              <a:ext cx="2133600" cy="4572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692" name="Rectangle 43"/>
            <p:cNvSpPr>
              <a:spLocks noChangeArrowheads="1"/>
            </p:cNvSpPr>
            <p:nvPr/>
          </p:nvSpPr>
          <p:spPr bwMode="auto">
            <a:xfrm>
              <a:off x="6324600" y="5943600"/>
              <a:ext cx="2133600" cy="4572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7693" name="Straight Connector 45"/>
            <p:cNvCxnSpPr>
              <a:cxnSpLocks noChangeShapeType="1"/>
            </p:cNvCxnSpPr>
            <p:nvPr/>
          </p:nvCxnSpPr>
          <p:spPr bwMode="auto">
            <a:xfrm rot="5400000">
              <a:off x="6400006" y="5943600"/>
              <a:ext cx="9144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7694" name="Straight Connector 46"/>
            <p:cNvCxnSpPr>
              <a:cxnSpLocks noChangeShapeType="1"/>
            </p:cNvCxnSpPr>
            <p:nvPr/>
          </p:nvCxnSpPr>
          <p:spPr bwMode="auto">
            <a:xfrm rot="5400000">
              <a:off x="6933405" y="5942806"/>
              <a:ext cx="9144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7695" name="Straight Connector 47"/>
            <p:cNvCxnSpPr>
              <a:cxnSpLocks noChangeShapeType="1"/>
            </p:cNvCxnSpPr>
            <p:nvPr/>
          </p:nvCxnSpPr>
          <p:spPr bwMode="auto">
            <a:xfrm rot="5400000">
              <a:off x="7466805" y="5942806"/>
              <a:ext cx="9144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7696" name="TextBox 48"/>
            <p:cNvSpPr txBox="1">
              <a:spLocks noChangeArrowheads="1"/>
            </p:cNvSpPr>
            <p:nvPr/>
          </p:nvSpPr>
          <p:spPr bwMode="auto">
            <a:xfrm>
              <a:off x="6400800" y="5562600"/>
              <a:ext cx="37702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f1</a:t>
              </a:r>
            </a:p>
          </p:txBody>
        </p:sp>
        <p:sp>
          <p:nvSpPr>
            <p:cNvPr id="27697" name="TextBox 51"/>
            <p:cNvSpPr txBox="1">
              <a:spLocks noChangeArrowheads="1"/>
            </p:cNvSpPr>
            <p:nvPr/>
          </p:nvSpPr>
          <p:spPr bwMode="auto">
            <a:xfrm>
              <a:off x="6938174" y="5562600"/>
              <a:ext cx="37702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f4</a:t>
              </a:r>
            </a:p>
          </p:txBody>
        </p:sp>
        <p:sp>
          <p:nvSpPr>
            <p:cNvPr id="27698" name="TextBox 52"/>
            <p:cNvSpPr txBox="1">
              <a:spLocks noChangeArrowheads="1"/>
            </p:cNvSpPr>
            <p:nvPr/>
          </p:nvSpPr>
          <p:spPr bwMode="auto">
            <a:xfrm>
              <a:off x="6400800" y="6059168"/>
              <a:ext cx="37702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f2</a:t>
              </a:r>
            </a:p>
          </p:txBody>
        </p:sp>
        <p:sp>
          <p:nvSpPr>
            <p:cNvPr id="27699" name="TextBox 53"/>
            <p:cNvSpPr txBox="1">
              <a:spLocks noChangeArrowheads="1"/>
            </p:cNvSpPr>
            <p:nvPr/>
          </p:nvSpPr>
          <p:spPr bwMode="auto">
            <a:xfrm>
              <a:off x="6938174" y="6059168"/>
              <a:ext cx="37702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f3</a:t>
              </a:r>
            </a:p>
          </p:txBody>
        </p:sp>
        <p:sp>
          <p:nvSpPr>
            <p:cNvPr id="27700" name="TextBox 54"/>
            <p:cNvSpPr txBox="1">
              <a:spLocks noChangeArrowheads="1"/>
            </p:cNvSpPr>
            <p:nvPr/>
          </p:nvSpPr>
          <p:spPr bwMode="auto">
            <a:xfrm>
              <a:off x="7471574" y="6059168"/>
              <a:ext cx="37702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f5</a:t>
              </a:r>
            </a:p>
          </p:txBody>
        </p:sp>
      </p:grpSp>
      <p:sp>
        <p:nvSpPr>
          <p:cNvPr id="42" name="Rounded Rectangle 41"/>
          <p:cNvSpPr>
            <a:spLocks noChangeArrowheads="1"/>
          </p:cNvSpPr>
          <p:nvPr/>
        </p:nvSpPr>
        <p:spPr bwMode="auto">
          <a:xfrm rot="2100000">
            <a:off x="4819650" y="1243013"/>
            <a:ext cx="2409825" cy="5078412"/>
          </a:xfrm>
          <a:prstGeom prst="roundRect">
            <a:avLst>
              <a:gd name="adj" fmla="val 16667"/>
            </a:avLst>
          </a:prstGeom>
          <a:solidFill>
            <a:srgbClr val="FF0000">
              <a:alpha val="32941"/>
            </a:srgbClr>
          </a:solidFill>
          <a:ln w="9525" algn="ctr">
            <a:noFill/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/>
          </a:p>
        </p:txBody>
      </p:sp>
      <p:sp>
        <p:nvSpPr>
          <p:cNvPr id="41" name="Rounded Rectangle 40"/>
          <p:cNvSpPr>
            <a:spLocks noChangeArrowheads="1"/>
          </p:cNvSpPr>
          <p:nvPr/>
        </p:nvSpPr>
        <p:spPr bwMode="auto">
          <a:xfrm rot="-2700000">
            <a:off x="5257800" y="1038225"/>
            <a:ext cx="1295400" cy="4632325"/>
          </a:xfrm>
          <a:prstGeom prst="roundRect">
            <a:avLst>
              <a:gd name="adj" fmla="val 16667"/>
            </a:avLst>
          </a:prstGeom>
          <a:solidFill>
            <a:srgbClr val="CC0000">
              <a:alpha val="32941"/>
            </a:srgbClr>
          </a:solidFill>
          <a:ln w="9525" algn="ctr">
            <a:noFill/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2"/>
              </a:solidFill>
            </a:endParaRPr>
          </a:p>
        </p:txBody>
      </p:sp>
      <p:sp>
        <p:nvSpPr>
          <p:cNvPr id="276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Solution Outline</a:t>
            </a:r>
          </a:p>
        </p:txBody>
      </p:sp>
      <p:sp>
        <p:nvSpPr>
          <p:cNvPr id="27657" name="TextBox 6"/>
          <p:cNvSpPr txBox="1">
            <a:spLocks noChangeArrowheads="1"/>
          </p:cNvSpPr>
          <p:nvPr/>
        </p:nvSpPr>
        <p:spPr bwMode="auto">
          <a:xfrm>
            <a:off x="1219200" y="2209800"/>
            <a:ext cx="17113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struct S {</a:t>
            </a:r>
          </a:p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    int f1,  f2; </a:t>
            </a:r>
          </a:p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    int f3,  f4, f5;</a:t>
            </a:r>
          </a:p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}</a:t>
            </a:r>
          </a:p>
        </p:txBody>
      </p:sp>
      <p:sp>
        <p:nvSpPr>
          <p:cNvPr id="27658" name="Oval 7"/>
          <p:cNvSpPr>
            <a:spLocks noChangeArrowheads="1"/>
          </p:cNvSpPr>
          <p:nvPr/>
        </p:nvSpPr>
        <p:spPr bwMode="auto">
          <a:xfrm>
            <a:off x="4191000" y="1792288"/>
            <a:ext cx="533400" cy="6096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27659" name="TextBox 12"/>
          <p:cNvSpPr txBox="1">
            <a:spLocks noChangeArrowheads="1"/>
          </p:cNvSpPr>
          <p:nvPr/>
        </p:nvSpPr>
        <p:spPr bwMode="auto">
          <a:xfrm>
            <a:off x="4267200" y="1944688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f1</a:t>
            </a: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7086600" y="4230688"/>
            <a:ext cx="533400" cy="609600"/>
            <a:chOff x="6553200" y="2971800"/>
            <a:chExt cx="533400" cy="609600"/>
          </a:xfrm>
        </p:grpSpPr>
        <p:sp>
          <p:nvSpPr>
            <p:cNvPr id="27689" name="Oval 9"/>
            <p:cNvSpPr>
              <a:spLocks noChangeArrowheads="1"/>
            </p:cNvSpPr>
            <p:nvPr/>
          </p:nvSpPr>
          <p:spPr bwMode="auto">
            <a:xfrm>
              <a:off x="6553200" y="29718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690" name="TextBox 16"/>
            <p:cNvSpPr txBox="1">
              <a:spLocks noChangeArrowheads="1"/>
            </p:cNvSpPr>
            <p:nvPr/>
          </p:nvSpPr>
          <p:spPr bwMode="auto">
            <a:xfrm>
              <a:off x="6633374" y="3124200"/>
              <a:ext cx="37702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f4</a:t>
              </a:r>
            </a:p>
          </p:txBody>
        </p:sp>
      </p:grpSp>
      <p:cxnSp>
        <p:nvCxnSpPr>
          <p:cNvPr id="25" name="Straight Connector 24"/>
          <p:cNvCxnSpPr>
            <a:cxnSpLocks noChangeShapeType="1"/>
          </p:cNvCxnSpPr>
          <p:nvPr/>
        </p:nvCxnSpPr>
        <p:spPr bwMode="auto">
          <a:xfrm rot="5400000">
            <a:off x="3467100" y="3316288"/>
            <a:ext cx="1905000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62" name="Straight Connector 29"/>
          <p:cNvCxnSpPr>
            <a:cxnSpLocks noChangeShapeType="1"/>
          </p:cNvCxnSpPr>
          <p:nvPr/>
        </p:nvCxnSpPr>
        <p:spPr bwMode="auto">
          <a:xfrm rot="16200000" flipH="1">
            <a:off x="4902201" y="2057400"/>
            <a:ext cx="2006600" cy="2517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419600" y="3240088"/>
            <a:ext cx="76835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+100 </a:t>
            </a:r>
          </a:p>
        </p:txBody>
      </p: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114800" y="4306888"/>
            <a:ext cx="533400" cy="609600"/>
            <a:chOff x="5486400" y="2971800"/>
            <a:chExt cx="533400" cy="609600"/>
          </a:xfrm>
        </p:grpSpPr>
        <p:sp>
          <p:nvSpPr>
            <p:cNvPr id="27687" name="Oval 10"/>
            <p:cNvSpPr>
              <a:spLocks noChangeArrowheads="1"/>
            </p:cNvSpPr>
            <p:nvPr/>
          </p:nvSpPr>
          <p:spPr bwMode="auto">
            <a:xfrm>
              <a:off x="5486400" y="29718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688" name="TextBox 14"/>
            <p:cNvSpPr txBox="1">
              <a:spLocks noChangeArrowheads="1"/>
            </p:cNvSpPr>
            <p:nvPr/>
          </p:nvSpPr>
          <p:spPr bwMode="auto">
            <a:xfrm>
              <a:off x="5562600" y="3087368"/>
              <a:ext cx="37702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f3</a:t>
              </a:r>
            </a:p>
          </p:txBody>
        </p:sp>
      </p:grp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5562600" y="5221288"/>
            <a:ext cx="533400" cy="609600"/>
            <a:chOff x="6019800" y="3962400"/>
            <a:chExt cx="533400" cy="609600"/>
          </a:xfrm>
        </p:grpSpPr>
        <p:sp>
          <p:nvSpPr>
            <p:cNvPr id="27685" name="Oval 11"/>
            <p:cNvSpPr>
              <a:spLocks noChangeArrowheads="1"/>
            </p:cNvSpPr>
            <p:nvPr/>
          </p:nvSpPr>
          <p:spPr bwMode="auto">
            <a:xfrm>
              <a:off x="6019800" y="39624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686" name="TextBox 15"/>
            <p:cNvSpPr txBox="1">
              <a:spLocks noChangeArrowheads="1"/>
            </p:cNvSpPr>
            <p:nvPr/>
          </p:nvSpPr>
          <p:spPr bwMode="auto">
            <a:xfrm>
              <a:off x="6099974" y="4077968"/>
              <a:ext cx="37702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f5</a:t>
              </a:r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7010400" y="1792288"/>
            <a:ext cx="533400" cy="609600"/>
            <a:chOff x="6553200" y="1981200"/>
            <a:chExt cx="533400" cy="609600"/>
          </a:xfrm>
        </p:grpSpPr>
        <p:sp>
          <p:nvSpPr>
            <p:cNvPr id="27683" name="Oval 8"/>
            <p:cNvSpPr>
              <a:spLocks noChangeArrowheads="1"/>
            </p:cNvSpPr>
            <p:nvPr/>
          </p:nvSpPr>
          <p:spPr bwMode="auto">
            <a:xfrm>
              <a:off x="6553200" y="19812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684" name="TextBox 17"/>
            <p:cNvSpPr txBox="1">
              <a:spLocks noChangeArrowheads="1"/>
            </p:cNvSpPr>
            <p:nvPr/>
          </p:nvSpPr>
          <p:spPr bwMode="auto">
            <a:xfrm>
              <a:off x="6629400" y="2133600"/>
              <a:ext cx="37702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f2</a:t>
              </a:r>
            </a:p>
          </p:txBody>
        </p:sp>
      </p:grpSp>
      <p:cxnSp>
        <p:nvCxnSpPr>
          <p:cNvPr id="27667" name="Straight Connector 26"/>
          <p:cNvCxnSpPr>
            <a:cxnSpLocks noChangeShapeType="1"/>
          </p:cNvCxnSpPr>
          <p:nvPr/>
        </p:nvCxnSpPr>
        <p:spPr bwMode="auto">
          <a:xfrm rot="5400000">
            <a:off x="5155407" y="3264694"/>
            <a:ext cx="2984500" cy="12588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7668" name="TextBox 31"/>
          <p:cNvSpPr txBox="1">
            <a:spLocks noChangeArrowheads="1"/>
          </p:cNvSpPr>
          <p:nvPr/>
        </p:nvSpPr>
        <p:spPr bwMode="auto">
          <a:xfrm>
            <a:off x="5715000" y="4383088"/>
            <a:ext cx="70326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+100</a:t>
            </a:r>
          </a:p>
        </p:txBody>
      </p:sp>
      <p:sp>
        <p:nvSpPr>
          <p:cNvPr id="27669" name="TextBox 33"/>
          <p:cNvSpPr txBox="1">
            <a:spLocks noChangeArrowheads="1"/>
          </p:cNvSpPr>
          <p:nvPr/>
        </p:nvSpPr>
        <p:spPr bwMode="auto">
          <a:xfrm>
            <a:off x="5105400" y="3773488"/>
            <a:ext cx="57626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+50</a:t>
            </a:r>
          </a:p>
        </p:txBody>
      </p:sp>
      <p:cxnSp>
        <p:nvCxnSpPr>
          <p:cNvPr id="27670" name="Straight Connector 35"/>
          <p:cNvCxnSpPr>
            <a:cxnSpLocks noChangeShapeType="1"/>
          </p:cNvCxnSpPr>
          <p:nvPr/>
        </p:nvCxnSpPr>
        <p:spPr bwMode="auto">
          <a:xfrm rot="5400000">
            <a:off x="4787901" y="2095500"/>
            <a:ext cx="2082800" cy="2517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7671" name="TextBox 37"/>
          <p:cNvSpPr txBox="1">
            <a:spLocks noChangeArrowheads="1"/>
          </p:cNvSpPr>
          <p:nvPr/>
        </p:nvSpPr>
        <p:spPr bwMode="auto">
          <a:xfrm>
            <a:off x="5105400" y="2554288"/>
            <a:ext cx="57626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+20</a:t>
            </a:r>
          </a:p>
        </p:txBody>
      </p:sp>
      <p:grpSp>
        <p:nvGrpSpPr>
          <p:cNvPr id="7" name="Group 52"/>
          <p:cNvGrpSpPr>
            <a:grpSpLocks/>
          </p:cNvGrpSpPr>
          <p:nvPr/>
        </p:nvGrpSpPr>
        <p:grpSpPr bwMode="auto">
          <a:xfrm>
            <a:off x="4724400" y="1716088"/>
            <a:ext cx="2286000" cy="382587"/>
            <a:chOff x="4724400" y="1715768"/>
            <a:chExt cx="2286000" cy="382782"/>
          </a:xfrm>
        </p:grpSpPr>
        <p:cxnSp>
          <p:nvCxnSpPr>
            <p:cNvPr id="27681" name="Straight Connector 34"/>
            <p:cNvCxnSpPr>
              <a:cxnSpLocks noChangeShapeType="1"/>
              <a:stCxn id="27658" idx="6"/>
            </p:cNvCxnSpPr>
            <p:nvPr/>
          </p:nvCxnSpPr>
          <p:spPr bwMode="auto">
            <a:xfrm>
              <a:off x="4724400" y="2096962"/>
              <a:ext cx="2286000" cy="1588"/>
            </a:xfrm>
            <a:prstGeom prst="line">
              <a:avLst/>
            </a:prstGeom>
            <a:noFill/>
            <a:ln w="9525" algn="ctr">
              <a:solidFill>
                <a:srgbClr val="CC0000"/>
              </a:solidFill>
              <a:round/>
              <a:headEnd/>
              <a:tailEnd/>
            </a:ln>
          </p:spPr>
        </p:cxnSp>
        <p:sp>
          <p:nvSpPr>
            <p:cNvPr id="27682" name="TextBox 38"/>
            <p:cNvSpPr txBox="1">
              <a:spLocks noChangeArrowheads="1"/>
            </p:cNvSpPr>
            <p:nvPr/>
          </p:nvSpPr>
          <p:spPr bwMode="auto">
            <a:xfrm>
              <a:off x="5525869" y="1715768"/>
              <a:ext cx="646331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-100</a:t>
              </a:r>
            </a:p>
          </p:txBody>
        </p:sp>
      </p:grpSp>
      <p:grpSp>
        <p:nvGrpSpPr>
          <p:cNvPr id="8" name="Group 46"/>
          <p:cNvGrpSpPr>
            <a:grpSpLocks/>
          </p:cNvGrpSpPr>
          <p:nvPr/>
        </p:nvGrpSpPr>
        <p:grpSpPr bwMode="auto">
          <a:xfrm>
            <a:off x="990600" y="3962400"/>
            <a:ext cx="2209800" cy="1981200"/>
            <a:chOff x="6705600" y="1600200"/>
            <a:chExt cx="2209800" cy="1981200"/>
          </a:xfrm>
        </p:grpSpPr>
        <p:sp>
          <p:nvSpPr>
            <p:cNvPr id="27677" name="TextBox 41"/>
            <p:cNvSpPr txBox="1">
              <a:spLocks noChangeArrowheads="1"/>
            </p:cNvSpPr>
            <p:nvPr/>
          </p:nvSpPr>
          <p:spPr bwMode="auto">
            <a:xfrm>
              <a:off x="6781800" y="1981200"/>
              <a:ext cx="928459" cy="1172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T1</a:t>
              </a:r>
            </a:p>
            <a:p>
              <a:pPr>
                <a:buFontTx/>
                <a:buNone/>
              </a:pPr>
              <a:endParaRPr lang="en-US">
                <a:solidFill>
                  <a:schemeClr val="tx1"/>
                </a:solidFill>
              </a:endParaRPr>
            </a:p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barrier</a:t>
              </a:r>
            </a:p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write f1</a:t>
              </a:r>
            </a:p>
          </p:txBody>
        </p:sp>
        <p:sp>
          <p:nvSpPr>
            <p:cNvPr id="27678" name="TextBox 42"/>
            <p:cNvSpPr txBox="1">
              <a:spLocks noChangeArrowheads="1"/>
            </p:cNvSpPr>
            <p:nvPr/>
          </p:nvSpPr>
          <p:spPr bwMode="auto">
            <a:xfrm>
              <a:off x="7924800" y="1981200"/>
              <a:ext cx="902811" cy="1172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T2</a:t>
              </a:r>
            </a:p>
            <a:p>
              <a:pPr>
                <a:buFontTx/>
                <a:buNone/>
              </a:pPr>
              <a:endParaRPr lang="en-US">
                <a:solidFill>
                  <a:schemeClr val="tx1"/>
                </a:solidFill>
              </a:endParaRPr>
            </a:p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barrier</a:t>
              </a:r>
            </a:p>
            <a:p>
              <a:pPr>
                <a:buFontTx/>
                <a:buNone/>
              </a:pPr>
              <a:r>
                <a:rPr lang="en-US">
                  <a:solidFill>
                    <a:schemeClr val="tx1"/>
                  </a:solidFill>
                </a:rPr>
                <a:t>read f3</a:t>
              </a:r>
            </a:p>
          </p:txBody>
        </p:sp>
        <p:cxnSp>
          <p:nvCxnSpPr>
            <p:cNvPr id="27679" name="Straight Connector 44"/>
            <p:cNvCxnSpPr>
              <a:cxnSpLocks noChangeShapeType="1"/>
            </p:cNvCxnSpPr>
            <p:nvPr/>
          </p:nvCxnSpPr>
          <p:spPr bwMode="auto">
            <a:xfrm rot="5400000">
              <a:off x="6934200" y="2590800"/>
              <a:ext cx="16764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7680" name="Rounded Rectangle 45"/>
            <p:cNvSpPr>
              <a:spLocks noChangeArrowheads="1"/>
            </p:cNvSpPr>
            <p:nvPr/>
          </p:nvSpPr>
          <p:spPr bwMode="auto">
            <a:xfrm>
              <a:off x="6705600" y="1600200"/>
              <a:ext cx="2209800" cy="198120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7674" name="Rounded Rectangle 47"/>
          <p:cNvSpPr>
            <a:spLocks noChangeArrowheads="1"/>
          </p:cNvSpPr>
          <p:nvPr/>
        </p:nvSpPr>
        <p:spPr bwMode="auto">
          <a:xfrm>
            <a:off x="1143000" y="2133600"/>
            <a:ext cx="1752600" cy="12954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4946650" y="3240088"/>
            <a:ext cx="7747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 -200 </a:t>
            </a: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4470400" y="3240088"/>
            <a:ext cx="7112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-100 </a:t>
            </a:r>
          </a:p>
        </p:txBody>
      </p:sp>
      <p:sp>
        <p:nvSpPr>
          <p:cNvPr id="54" name="Date Placeholder 53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55" name="Footer Placeholder 5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mph" presetSubtype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C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1" grpId="0" animBg="1"/>
      <p:bldP spid="31" grpId="0"/>
      <p:bldP spid="50" grpId="0"/>
      <p:bldP spid="50" grpId="1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CycleGain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all dynamic pairs of instructions (i1, i2)</a:t>
            </a:r>
          </a:p>
          <a:p>
            <a:pPr lvl="1" eaLnBrk="1" hangingPunct="1"/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i1 accesses f1 and i2 accesses f2 (or vice versa)</a:t>
            </a:r>
          </a:p>
          <a:p>
            <a:pPr lvl="2" eaLnBrk="1" hangingPunct="1"/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 MemDistance(i1,i2) &lt; T </a:t>
            </a:r>
          </a:p>
          <a:p>
            <a:pPr lvl="3" eaLnBrk="1" hangingPunct="1">
              <a:buFont typeface="Arial" charset="0"/>
              <a:buChar char="•"/>
            </a:pP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CycleGain(f1, f2) += 1</a:t>
            </a:r>
          </a:p>
          <a:p>
            <a:pPr eaLnBrk="1" hangingPunct="1"/>
            <a:endParaRPr lang="en-US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MemDistance(i1, i2) - # distinct memory addresses touched between i1 and i2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CycleGain – In practice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smtClean="0"/>
              <a:t>Approximations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smtClean="0"/>
              <a:t> Use static instruction pairs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smtClean="0"/>
              <a:t>Consider only  intra-procedural paths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smtClean="0"/>
              <a:t>Find paths within the same loop level</a:t>
            </a:r>
          </a:p>
          <a:p>
            <a:pPr eaLnBrk="1" hangingPunct="1">
              <a:buFont typeface="Arial" charset="0"/>
              <a:buChar char="•"/>
            </a:pPr>
            <a:endParaRPr lang="en-US" smtClean="0"/>
          </a:p>
          <a:p>
            <a:pPr eaLnBrk="1" hangingPunct="1">
              <a:buFont typeface="Arial" charset="0"/>
              <a:buChar char="•"/>
            </a:pPr>
            <a:r>
              <a:rPr lang="en-US" smtClean="0"/>
              <a:t>If i1 and i2 belong to loop L, 		</a:t>
            </a:r>
          </a:p>
          <a:p>
            <a:pPr lvl="1" eaLnBrk="1" hangingPunct="1">
              <a:buFont typeface="Arial" charset="0"/>
              <a:buNone/>
            </a:pPr>
            <a:r>
              <a:rPr lang="en-US" smtClean="0"/>
              <a:t>CycleGain(f1, i1, f2, i2) = Min(Freq(i1), Freq(i2))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CycleLoss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Estimating cycles lost due to false sharing for a given layout is difficult</a:t>
            </a:r>
          </a:p>
          <a:p>
            <a:pPr eaLnBrk="1" hangingPunct="1"/>
            <a:r>
              <a:rPr lang="en-US" smtClean="0"/>
              <a:t>… and insufficient</a:t>
            </a:r>
          </a:p>
          <a:p>
            <a:pPr eaLnBrk="1" hangingPunct="1"/>
            <a:r>
              <a:rPr lang="en-US" smtClean="0"/>
              <a:t>Solution : Compute </a:t>
            </a:r>
            <a:r>
              <a:rPr lang="en-US" i="1" smtClean="0"/>
              <a:t>concurrent execution profile</a:t>
            </a:r>
            <a:r>
              <a:rPr lang="en-US" smtClean="0"/>
              <a:t> and estimate FS</a:t>
            </a:r>
          </a:p>
          <a:p>
            <a:pPr lvl="1" eaLnBrk="1" hangingPunct="1"/>
            <a:r>
              <a:rPr lang="en-US" smtClean="0"/>
              <a:t>Relies on performance counters in Itanium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Concurrency Profile</a:t>
            </a:r>
          </a:p>
        </p:txBody>
      </p:sp>
      <p:sp>
        <p:nvSpPr>
          <p:cNvPr id="31752" name="Rectangle 20"/>
          <p:cNvSpPr>
            <a:spLocks noChangeArrowheads="1"/>
          </p:cNvSpPr>
          <p:nvPr/>
        </p:nvSpPr>
        <p:spPr bwMode="auto">
          <a:xfrm>
            <a:off x="1905000" y="14478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53" name="Rectangle 21"/>
          <p:cNvSpPr>
            <a:spLocks noChangeArrowheads="1"/>
          </p:cNvSpPr>
          <p:nvPr/>
        </p:nvSpPr>
        <p:spPr bwMode="auto">
          <a:xfrm>
            <a:off x="1905000" y="16764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54" name="Rectangle 22"/>
          <p:cNvSpPr>
            <a:spLocks noChangeArrowheads="1"/>
          </p:cNvSpPr>
          <p:nvPr/>
        </p:nvSpPr>
        <p:spPr bwMode="auto">
          <a:xfrm>
            <a:off x="1905000" y="19050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905000" y="21336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68" name="Rectangle 40"/>
          <p:cNvSpPr>
            <a:spLocks noChangeArrowheads="1"/>
          </p:cNvSpPr>
          <p:nvPr/>
        </p:nvSpPr>
        <p:spPr bwMode="auto">
          <a:xfrm>
            <a:off x="3352800" y="14478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69" name="Rectangle 41"/>
          <p:cNvSpPr>
            <a:spLocks noChangeArrowheads="1"/>
          </p:cNvSpPr>
          <p:nvPr/>
        </p:nvSpPr>
        <p:spPr bwMode="auto">
          <a:xfrm>
            <a:off x="3352800" y="16764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70" name="Rectangle 42"/>
          <p:cNvSpPr>
            <a:spLocks noChangeArrowheads="1"/>
          </p:cNvSpPr>
          <p:nvPr/>
        </p:nvSpPr>
        <p:spPr bwMode="auto">
          <a:xfrm>
            <a:off x="3352800" y="19050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3352800" y="21336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84" name="Rectangle 56"/>
          <p:cNvSpPr>
            <a:spLocks noChangeArrowheads="1"/>
          </p:cNvSpPr>
          <p:nvPr/>
        </p:nvSpPr>
        <p:spPr bwMode="auto">
          <a:xfrm>
            <a:off x="4876800" y="14478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85" name="Rectangle 57"/>
          <p:cNvSpPr>
            <a:spLocks noChangeArrowheads="1"/>
          </p:cNvSpPr>
          <p:nvPr/>
        </p:nvSpPr>
        <p:spPr bwMode="auto">
          <a:xfrm>
            <a:off x="4876800" y="16764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86" name="Rectangle 58"/>
          <p:cNvSpPr>
            <a:spLocks noChangeArrowheads="1"/>
          </p:cNvSpPr>
          <p:nvPr/>
        </p:nvSpPr>
        <p:spPr bwMode="auto">
          <a:xfrm>
            <a:off x="4876800" y="19050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4876800" y="21336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56" name="Rectangle 24"/>
          <p:cNvSpPr>
            <a:spLocks noChangeArrowheads="1"/>
          </p:cNvSpPr>
          <p:nvPr/>
        </p:nvSpPr>
        <p:spPr bwMode="auto">
          <a:xfrm>
            <a:off x="1905000" y="23622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57" name="Rectangle 25"/>
          <p:cNvSpPr>
            <a:spLocks noChangeArrowheads="1"/>
          </p:cNvSpPr>
          <p:nvPr/>
        </p:nvSpPr>
        <p:spPr bwMode="auto">
          <a:xfrm>
            <a:off x="1905000" y="25908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58" name="Rectangle 26"/>
          <p:cNvSpPr>
            <a:spLocks noChangeArrowheads="1"/>
          </p:cNvSpPr>
          <p:nvPr/>
        </p:nvSpPr>
        <p:spPr bwMode="auto">
          <a:xfrm>
            <a:off x="1905000" y="28194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59" name="Rectangle 27"/>
          <p:cNvSpPr>
            <a:spLocks noChangeArrowheads="1"/>
          </p:cNvSpPr>
          <p:nvPr/>
        </p:nvSpPr>
        <p:spPr bwMode="auto">
          <a:xfrm>
            <a:off x="1905000" y="30480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72" name="Rectangle 44"/>
          <p:cNvSpPr>
            <a:spLocks noChangeArrowheads="1"/>
          </p:cNvSpPr>
          <p:nvPr/>
        </p:nvSpPr>
        <p:spPr bwMode="auto">
          <a:xfrm>
            <a:off x="3352800" y="23622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73" name="Rectangle 45"/>
          <p:cNvSpPr>
            <a:spLocks noChangeArrowheads="1"/>
          </p:cNvSpPr>
          <p:nvPr/>
        </p:nvSpPr>
        <p:spPr bwMode="auto">
          <a:xfrm>
            <a:off x="3352800" y="25908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74" name="Rectangle 46"/>
          <p:cNvSpPr>
            <a:spLocks noChangeArrowheads="1"/>
          </p:cNvSpPr>
          <p:nvPr/>
        </p:nvSpPr>
        <p:spPr bwMode="auto">
          <a:xfrm>
            <a:off x="3352800" y="28194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75" name="Rectangle 47"/>
          <p:cNvSpPr>
            <a:spLocks noChangeArrowheads="1"/>
          </p:cNvSpPr>
          <p:nvPr/>
        </p:nvSpPr>
        <p:spPr bwMode="auto">
          <a:xfrm>
            <a:off x="3352800" y="30480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88" name="Rectangle 60"/>
          <p:cNvSpPr>
            <a:spLocks noChangeArrowheads="1"/>
          </p:cNvSpPr>
          <p:nvPr/>
        </p:nvSpPr>
        <p:spPr bwMode="auto">
          <a:xfrm>
            <a:off x="4876800" y="23622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89" name="Rectangle 61"/>
          <p:cNvSpPr>
            <a:spLocks noChangeArrowheads="1"/>
          </p:cNvSpPr>
          <p:nvPr/>
        </p:nvSpPr>
        <p:spPr bwMode="auto">
          <a:xfrm>
            <a:off x="4876800" y="25908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90" name="Rectangle 62"/>
          <p:cNvSpPr>
            <a:spLocks noChangeArrowheads="1"/>
          </p:cNvSpPr>
          <p:nvPr/>
        </p:nvSpPr>
        <p:spPr bwMode="auto">
          <a:xfrm>
            <a:off x="4876800" y="28194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91" name="Rectangle 63"/>
          <p:cNvSpPr>
            <a:spLocks noChangeArrowheads="1"/>
          </p:cNvSpPr>
          <p:nvPr/>
        </p:nvSpPr>
        <p:spPr bwMode="auto">
          <a:xfrm>
            <a:off x="4876800" y="30480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1905000" y="32766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61" name="Rectangle 33"/>
          <p:cNvSpPr>
            <a:spLocks noChangeArrowheads="1"/>
          </p:cNvSpPr>
          <p:nvPr/>
        </p:nvSpPr>
        <p:spPr bwMode="auto">
          <a:xfrm>
            <a:off x="1905000" y="35052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62" name="Rectangle 34"/>
          <p:cNvSpPr>
            <a:spLocks noChangeArrowheads="1"/>
          </p:cNvSpPr>
          <p:nvPr/>
        </p:nvSpPr>
        <p:spPr bwMode="auto">
          <a:xfrm>
            <a:off x="1905000" y="37338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63" name="Rectangle 35"/>
          <p:cNvSpPr>
            <a:spLocks noChangeArrowheads="1"/>
          </p:cNvSpPr>
          <p:nvPr/>
        </p:nvSpPr>
        <p:spPr bwMode="auto">
          <a:xfrm>
            <a:off x="1905000" y="39624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3352800" y="32766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77" name="Rectangle 49"/>
          <p:cNvSpPr>
            <a:spLocks noChangeArrowheads="1"/>
          </p:cNvSpPr>
          <p:nvPr/>
        </p:nvSpPr>
        <p:spPr bwMode="auto">
          <a:xfrm>
            <a:off x="3352800" y="35052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78" name="Rectangle 50"/>
          <p:cNvSpPr>
            <a:spLocks noChangeArrowheads="1"/>
          </p:cNvSpPr>
          <p:nvPr/>
        </p:nvSpPr>
        <p:spPr bwMode="auto">
          <a:xfrm>
            <a:off x="3352800" y="37338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79" name="Rectangle 51"/>
          <p:cNvSpPr>
            <a:spLocks noChangeArrowheads="1"/>
          </p:cNvSpPr>
          <p:nvPr/>
        </p:nvSpPr>
        <p:spPr bwMode="auto">
          <a:xfrm>
            <a:off x="3352800" y="39624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4876800" y="32766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93" name="Rectangle 65"/>
          <p:cNvSpPr>
            <a:spLocks noChangeArrowheads="1"/>
          </p:cNvSpPr>
          <p:nvPr/>
        </p:nvSpPr>
        <p:spPr bwMode="auto">
          <a:xfrm>
            <a:off x="4876800" y="35052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94" name="Rectangle 66"/>
          <p:cNvSpPr>
            <a:spLocks noChangeArrowheads="1"/>
          </p:cNvSpPr>
          <p:nvPr/>
        </p:nvSpPr>
        <p:spPr bwMode="auto">
          <a:xfrm>
            <a:off x="4876800" y="37338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95" name="Rectangle 67"/>
          <p:cNvSpPr>
            <a:spLocks noChangeArrowheads="1"/>
          </p:cNvSpPr>
          <p:nvPr/>
        </p:nvSpPr>
        <p:spPr bwMode="auto">
          <a:xfrm>
            <a:off x="4876800" y="39624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64" name="Rectangle 36"/>
          <p:cNvSpPr>
            <a:spLocks noChangeArrowheads="1"/>
          </p:cNvSpPr>
          <p:nvPr/>
        </p:nvSpPr>
        <p:spPr bwMode="auto">
          <a:xfrm>
            <a:off x="1905000" y="41910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65" name="Rectangle 37"/>
          <p:cNvSpPr>
            <a:spLocks noChangeArrowheads="1"/>
          </p:cNvSpPr>
          <p:nvPr/>
        </p:nvSpPr>
        <p:spPr bwMode="auto">
          <a:xfrm>
            <a:off x="1905000" y="44196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66" name="Rectangle 38"/>
          <p:cNvSpPr>
            <a:spLocks noChangeArrowheads="1"/>
          </p:cNvSpPr>
          <p:nvPr/>
        </p:nvSpPr>
        <p:spPr bwMode="auto">
          <a:xfrm>
            <a:off x="1905000" y="46482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67" name="Rectangle 39"/>
          <p:cNvSpPr>
            <a:spLocks noChangeArrowheads="1"/>
          </p:cNvSpPr>
          <p:nvPr/>
        </p:nvSpPr>
        <p:spPr bwMode="auto">
          <a:xfrm>
            <a:off x="1905000" y="48768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80" name="Rectangle 52"/>
          <p:cNvSpPr>
            <a:spLocks noChangeArrowheads="1"/>
          </p:cNvSpPr>
          <p:nvPr/>
        </p:nvSpPr>
        <p:spPr bwMode="auto">
          <a:xfrm>
            <a:off x="3352800" y="41910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81" name="Rectangle 53"/>
          <p:cNvSpPr>
            <a:spLocks noChangeArrowheads="1"/>
          </p:cNvSpPr>
          <p:nvPr/>
        </p:nvSpPr>
        <p:spPr bwMode="auto">
          <a:xfrm>
            <a:off x="3352800" y="44196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82" name="Rectangle 54"/>
          <p:cNvSpPr>
            <a:spLocks noChangeArrowheads="1"/>
          </p:cNvSpPr>
          <p:nvPr/>
        </p:nvSpPr>
        <p:spPr bwMode="auto">
          <a:xfrm>
            <a:off x="3352800" y="46482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83" name="Rectangle 55"/>
          <p:cNvSpPr>
            <a:spLocks noChangeArrowheads="1"/>
          </p:cNvSpPr>
          <p:nvPr/>
        </p:nvSpPr>
        <p:spPr bwMode="auto">
          <a:xfrm>
            <a:off x="3352800" y="48768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96" name="Rectangle 68"/>
          <p:cNvSpPr>
            <a:spLocks noChangeArrowheads="1"/>
          </p:cNvSpPr>
          <p:nvPr/>
        </p:nvSpPr>
        <p:spPr bwMode="auto">
          <a:xfrm>
            <a:off x="4876800" y="41910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97" name="Rectangle 69"/>
          <p:cNvSpPr>
            <a:spLocks noChangeArrowheads="1"/>
          </p:cNvSpPr>
          <p:nvPr/>
        </p:nvSpPr>
        <p:spPr bwMode="auto">
          <a:xfrm>
            <a:off x="4876800" y="44196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98" name="Rectangle 70"/>
          <p:cNvSpPr>
            <a:spLocks noChangeArrowheads="1"/>
          </p:cNvSpPr>
          <p:nvPr/>
        </p:nvSpPr>
        <p:spPr bwMode="auto">
          <a:xfrm>
            <a:off x="4876800" y="46482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31799" name="Rectangle 71"/>
          <p:cNvSpPr>
            <a:spLocks noChangeArrowheads="1"/>
          </p:cNvSpPr>
          <p:nvPr/>
        </p:nvSpPr>
        <p:spPr bwMode="auto">
          <a:xfrm>
            <a:off x="4876800" y="4876800"/>
            <a:ext cx="533400" cy="15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1"/>
              </a:solidFill>
            </a:endParaRPr>
          </a:p>
        </p:txBody>
      </p:sp>
      <p:sp>
        <p:nvSpPr>
          <p:cNvPr id="101" name="TextBox 100"/>
          <p:cNvSpPr txBox="1">
            <a:spLocks noChangeArrowheads="1"/>
          </p:cNvSpPr>
          <p:nvPr/>
        </p:nvSpPr>
        <p:spPr bwMode="auto">
          <a:xfrm>
            <a:off x="2209800" y="5791200"/>
            <a:ext cx="5246688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Use Itanium’s performance monitoring unit (PMU)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Collect  PC and ITC values</a:t>
            </a:r>
          </a:p>
        </p:txBody>
      </p:sp>
      <p:sp>
        <p:nvSpPr>
          <p:cNvPr id="31821" name="TextBox 101"/>
          <p:cNvSpPr txBox="1">
            <a:spLocks noChangeArrowheads="1"/>
          </p:cNvSpPr>
          <p:nvPr/>
        </p:nvSpPr>
        <p:spPr bwMode="auto">
          <a:xfrm>
            <a:off x="1981200" y="1066800"/>
            <a:ext cx="4667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P1</a:t>
            </a:r>
          </a:p>
        </p:txBody>
      </p:sp>
      <p:sp>
        <p:nvSpPr>
          <p:cNvPr id="31822" name="TextBox 102"/>
          <p:cNvSpPr txBox="1">
            <a:spLocks noChangeArrowheads="1"/>
          </p:cNvSpPr>
          <p:nvPr/>
        </p:nvSpPr>
        <p:spPr bwMode="auto">
          <a:xfrm>
            <a:off x="3355975" y="1066800"/>
            <a:ext cx="4667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P2</a:t>
            </a:r>
          </a:p>
        </p:txBody>
      </p:sp>
      <p:sp>
        <p:nvSpPr>
          <p:cNvPr id="31823" name="TextBox 103"/>
          <p:cNvSpPr txBox="1">
            <a:spLocks noChangeArrowheads="1"/>
          </p:cNvSpPr>
          <p:nvPr/>
        </p:nvSpPr>
        <p:spPr bwMode="auto">
          <a:xfrm>
            <a:off x="4879975" y="1066800"/>
            <a:ext cx="4667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P3</a:t>
            </a:r>
          </a:p>
        </p:txBody>
      </p:sp>
      <p:cxnSp>
        <p:nvCxnSpPr>
          <p:cNvPr id="87" name="Straight Arrow Connector 86"/>
          <p:cNvCxnSpPr/>
          <p:nvPr/>
        </p:nvCxnSpPr>
        <p:spPr bwMode="auto">
          <a:xfrm>
            <a:off x="990600" y="1506792"/>
            <a:ext cx="381000" cy="158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2" name="Straight Arrow Connector 101"/>
          <p:cNvCxnSpPr/>
          <p:nvPr/>
        </p:nvCxnSpPr>
        <p:spPr bwMode="auto">
          <a:xfrm>
            <a:off x="990600" y="2436812"/>
            <a:ext cx="381000" cy="158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Straight Arrow Connector 102"/>
          <p:cNvCxnSpPr/>
          <p:nvPr/>
        </p:nvCxnSpPr>
        <p:spPr bwMode="auto">
          <a:xfrm>
            <a:off x="990600" y="4037012"/>
            <a:ext cx="381000" cy="158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4" name="Straight Arrow Connector 103"/>
          <p:cNvCxnSpPr/>
          <p:nvPr/>
        </p:nvCxnSpPr>
        <p:spPr bwMode="auto">
          <a:xfrm>
            <a:off x="2819400" y="1751012"/>
            <a:ext cx="381000" cy="158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5" name="Straight Arrow Connector 104"/>
          <p:cNvCxnSpPr/>
          <p:nvPr/>
        </p:nvCxnSpPr>
        <p:spPr bwMode="auto">
          <a:xfrm>
            <a:off x="2819400" y="2970212"/>
            <a:ext cx="381000" cy="158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6" name="Straight Arrow Connector 105"/>
          <p:cNvCxnSpPr/>
          <p:nvPr/>
        </p:nvCxnSpPr>
        <p:spPr bwMode="auto">
          <a:xfrm>
            <a:off x="2819400" y="4037012"/>
            <a:ext cx="381000" cy="158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7" name="Straight Arrow Connector 106"/>
          <p:cNvCxnSpPr/>
          <p:nvPr/>
        </p:nvCxnSpPr>
        <p:spPr bwMode="auto">
          <a:xfrm>
            <a:off x="4267200" y="1524000"/>
            <a:ext cx="381000" cy="158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Straight Arrow Connector 107"/>
          <p:cNvCxnSpPr/>
          <p:nvPr/>
        </p:nvCxnSpPr>
        <p:spPr bwMode="auto">
          <a:xfrm>
            <a:off x="4267200" y="2895600"/>
            <a:ext cx="381000" cy="158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9" name="Straight Arrow Connector 108"/>
          <p:cNvCxnSpPr/>
          <p:nvPr/>
        </p:nvCxnSpPr>
        <p:spPr bwMode="auto">
          <a:xfrm>
            <a:off x="4267200" y="4722812"/>
            <a:ext cx="381000" cy="158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1" name="TextBox 110"/>
          <p:cNvSpPr txBox="1"/>
          <p:nvPr/>
        </p:nvSpPr>
        <p:spPr>
          <a:xfrm>
            <a:off x="990600" y="1553496"/>
            <a:ext cx="671979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dirty="0" smtClean="0"/>
              <a:t>(1,B1)</a:t>
            </a:r>
            <a:endParaRPr lang="en-US" sz="1400" dirty="0"/>
          </a:p>
        </p:txBody>
      </p:sp>
      <p:sp>
        <p:nvSpPr>
          <p:cNvPr id="112" name="TextBox 111"/>
          <p:cNvSpPr txBox="1"/>
          <p:nvPr/>
        </p:nvSpPr>
        <p:spPr>
          <a:xfrm>
            <a:off x="1004421" y="2533168"/>
            <a:ext cx="671979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dirty="0" smtClean="0"/>
              <a:t>(5,B3)</a:t>
            </a:r>
            <a:endParaRPr lang="en-US" sz="1400" dirty="0"/>
          </a:p>
        </p:txBody>
      </p:sp>
      <p:sp>
        <p:nvSpPr>
          <p:cNvPr id="113" name="TextBox 112"/>
          <p:cNvSpPr txBox="1"/>
          <p:nvPr/>
        </p:nvSpPr>
        <p:spPr>
          <a:xfrm>
            <a:off x="990600" y="4133368"/>
            <a:ext cx="771365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dirty="0" smtClean="0"/>
              <a:t>(12,B1)</a:t>
            </a:r>
            <a:endParaRPr lang="en-US" sz="1400" dirty="0"/>
          </a:p>
        </p:txBody>
      </p:sp>
      <p:sp>
        <p:nvSpPr>
          <p:cNvPr id="114" name="TextBox 113"/>
          <p:cNvSpPr txBox="1"/>
          <p:nvPr/>
        </p:nvSpPr>
        <p:spPr>
          <a:xfrm>
            <a:off x="2604621" y="4114800"/>
            <a:ext cx="771365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dirty="0" smtClean="0"/>
              <a:t>(12,B2)</a:t>
            </a:r>
            <a:endParaRPr lang="en-US" sz="1400" dirty="0"/>
          </a:p>
        </p:txBody>
      </p:sp>
      <p:sp>
        <p:nvSpPr>
          <p:cNvPr id="115" name="TextBox 114"/>
          <p:cNvSpPr txBox="1"/>
          <p:nvPr/>
        </p:nvSpPr>
        <p:spPr>
          <a:xfrm>
            <a:off x="2667000" y="2971800"/>
            <a:ext cx="671979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dirty="0" smtClean="0"/>
              <a:t>(7,B4)</a:t>
            </a:r>
            <a:endParaRPr lang="en-US" sz="1400" dirty="0"/>
          </a:p>
        </p:txBody>
      </p:sp>
      <p:sp>
        <p:nvSpPr>
          <p:cNvPr id="116" name="TextBox 115"/>
          <p:cNvSpPr txBox="1"/>
          <p:nvPr/>
        </p:nvSpPr>
        <p:spPr>
          <a:xfrm>
            <a:off x="2667000" y="1828800"/>
            <a:ext cx="671979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dirty="0" smtClean="0"/>
              <a:t>(2,B3)</a:t>
            </a:r>
            <a:endParaRPr lang="en-US" sz="1400" dirty="0"/>
          </a:p>
        </p:txBody>
      </p:sp>
      <p:sp>
        <p:nvSpPr>
          <p:cNvPr id="117" name="TextBox 116"/>
          <p:cNvSpPr txBox="1"/>
          <p:nvPr/>
        </p:nvSpPr>
        <p:spPr>
          <a:xfrm>
            <a:off x="4160577" y="1542568"/>
            <a:ext cx="671979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dirty="0" smtClean="0"/>
              <a:t>(1,B3)</a:t>
            </a:r>
            <a:endParaRPr lang="en-US" sz="1400" dirty="0"/>
          </a:p>
        </p:txBody>
      </p:sp>
      <p:sp>
        <p:nvSpPr>
          <p:cNvPr id="118" name="TextBox 117"/>
          <p:cNvSpPr txBox="1"/>
          <p:nvPr/>
        </p:nvSpPr>
        <p:spPr>
          <a:xfrm>
            <a:off x="4114800" y="2914168"/>
            <a:ext cx="671979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dirty="0" smtClean="0"/>
              <a:t>(7,B2)</a:t>
            </a:r>
            <a:endParaRPr lang="en-US" sz="1400" dirty="0"/>
          </a:p>
        </p:txBody>
      </p:sp>
      <p:sp>
        <p:nvSpPr>
          <p:cNvPr id="119" name="TextBox 118"/>
          <p:cNvSpPr txBox="1"/>
          <p:nvPr/>
        </p:nvSpPr>
        <p:spPr>
          <a:xfrm>
            <a:off x="4114800" y="4724400"/>
            <a:ext cx="771365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dirty="0" smtClean="0"/>
              <a:t>(15,B4)</a:t>
            </a:r>
            <a:endParaRPr lang="en-US" sz="1400" dirty="0"/>
          </a:p>
        </p:txBody>
      </p:sp>
      <p:grpSp>
        <p:nvGrpSpPr>
          <p:cNvPr id="147" name="Group 146"/>
          <p:cNvGrpSpPr/>
          <p:nvPr/>
        </p:nvGrpSpPr>
        <p:grpSpPr>
          <a:xfrm>
            <a:off x="6172200" y="1219200"/>
            <a:ext cx="2590800" cy="2286794"/>
            <a:chOff x="6172200" y="1219200"/>
            <a:chExt cx="2590800" cy="2286794"/>
          </a:xfrm>
        </p:grpSpPr>
        <p:sp>
          <p:nvSpPr>
            <p:cNvPr id="120" name="Rectangle 119"/>
            <p:cNvSpPr/>
            <p:nvPr/>
          </p:nvSpPr>
          <p:spPr bwMode="auto">
            <a:xfrm>
              <a:off x="6705600" y="1524000"/>
              <a:ext cx="2057400" cy="1981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13716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742950" rtl="0" eaLnBrk="1" fontAlgn="base" latinLnBrk="0" hangingPunct="1">
                <a:lnSpc>
                  <a:spcPct val="90000"/>
                </a:lnSpc>
                <a:spcBef>
                  <a:spcPct val="10000"/>
                </a:spcBef>
                <a:spcAft>
                  <a:spcPct val="0"/>
                </a:spcAft>
                <a:buClrTx/>
                <a:buSzPct val="100000"/>
                <a:buFontTx/>
                <a:buChar char="•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/>
                <a:latin typeface="Futura Bk" pitchFamily="34" charset="0"/>
              </a:endParaRPr>
            </a:p>
          </p:txBody>
        </p:sp>
        <p:cxnSp>
          <p:nvCxnSpPr>
            <p:cNvPr id="122" name="Straight Connector 121"/>
            <p:cNvCxnSpPr>
              <a:stCxn id="120" idx="0"/>
              <a:endCxn id="120" idx="2"/>
            </p:cNvCxnSpPr>
            <p:nvPr/>
          </p:nvCxnSpPr>
          <p:spPr bwMode="auto">
            <a:xfrm rot="16200000" flipH="1">
              <a:off x="6743700" y="2514600"/>
              <a:ext cx="19812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Straight Connector 122"/>
            <p:cNvCxnSpPr/>
            <p:nvPr/>
          </p:nvCxnSpPr>
          <p:spPr bwMode="auto">
            <a:xfrm rot="16200000" flipH="1">
              <a:off x="7239794" y="2513806"/>
              <a:ext cx="19812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/>
            <p:cNvCxnSpPr/>
            <p:nvPr/>
          </p:nvCxnSpPr>
          <p:spPr bwMode="auto">
            <a:xfrm rot="16200000" flipH="1">
              <a:off x="6249194" y="2513806"/>
              <a:ext cx="19812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" name="Straight Connector 125"/>
            <p:cNvCxnSpPr>
              <a:stCxn id="120" idx="1"/>
              <a:endCxn id="120" idx="3"/>
            </p:cNvCxnSpPr>
            <p:nvPr/>
          </p:nvCxnSpPr>
          <p:spPr bwMode="auto">
            <a:xfrm rot="10800000" flipH="1">
              <a:off x="6705600" y="2514600"/>
              <a:ext cx="2057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/>
            <p:cNvCxnSpPr/>
            <p:nvPr/>
          </p:nvCxnSpPr>
          <p:spPr bwMode="auto">
            <a:xfrm rot="10800000" flipH="1">
              <a:off x="6705600" y="3016916"/>
              <a:ext cx="2057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/>
            <p:cNvCxnSpPr/>
            <p:nvPr/>
          </p:nvCxnSpPr>
          <p:spPr bwMode="auto">
            <a:xfrm rot="10800000" flipH="1">
              <a:off x="6705600" y="2026315"/>
              <a:ext cx="2057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9" name="TextBox 128"/>
            <p:cNvSpPr txBox="1"/>
            <p:nvPr/>
          </p:nvSpPr>
          <p:spPr>
            <a:xfrm>
              <a:off x="6705600" y="1219200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B1</a:t>
              </a:r>
              <a:endParaRPr lang="en-US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7229406" y="1219200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B2</a:t>
              </a:r>
              <a:endParaRPr lang="en-US" dirty="0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7762806" y="1219200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B3</a:t>
              </a:r>
              <a:endParaRPr lang="en-US" dirty="0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8229600" y="1219200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B4</a:t>
              </a:r>
              <a:endParaRPr lang="en-US" dirty="0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6172200" y="1639568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B1</a:t>
              </a:r>
              <a:endParaRPr lang="en-US" dirty="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6172200" y="2096768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B2</a:t>
              </a:r>
              <a:endParaRPr lang="en-US" dirty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6172200" y="2630168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B3</a:t>
              </a:r>
              <a:endParaRPr lang="en-US" dirty="0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6172200" y="3087368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B4</a:t>
              </a:r>
              <a:endParaRPr lang="en-US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7315200" y="1600200"/>
              <a:ext cx="312906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7848600" y="1600200"/>
              <a:ext cx="312906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8297694" y="1600200"/>
              <a:ext cx="312906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7840494" y="2590800"/>
              <a:ext cx="312906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7840494" y="2133600"/>
              <a:ext cx="312906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8297694" y="2133600"/>
              <a:ext cx="312906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2</a:t>
              </a:r>
              <a:endParaRPr lang="en-US" dirty="0"/>
            </a:p>
          </p:txBody>
        </p:sp>
      </p:grpSp>
      <p:cxnSp>
        <p:nvCxnSpPr>
          <p:cNvPr id="143" name="Straight Arrow Connector 142"/>
          <p:cNvCxnSpPr/>
          <p:nvPr/>
        </p:nvCxnSpPr>
        <p:spPr bwMode="auto">
          <a:xfrm>
            <a:off x="2832875" y="4969980"/>
            <a:ext cx="381000" cy="158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4" name="TextBox 143"/>
          <p:cNvSpPr txBox="1"/>
          <p:nvPr/>
        </p:nvSpPr>
        <p:spPr>
          <a:xfrm>
            <a:off x="2618096" y="5047768"/>
            <a:ext cx="771365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dirty="0" smtClean="0"/>
              <a:t>(16,B1)</a:t>
            </a:r>
            <a:endParaRPr lang="en-US" sz="1400" dirty="0"/>
          </a:p>
        </p:txBody>
      </p:sp>
      <p:cxnSp>
        <p:nvCxnSpPr>
          <p:cNvPr id="145" name="Straight Arrow Connector 144"/>
          <p:cNvCxnSpPr/>
          <p:nvPr/>
        </p:nvCxnSpPr>
        <p:spPr bwMode="auto">
          <a:xfrm>
            <a:off x="4267200" y="3581400"/>
            <a:ext cx="381000" cy="158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6" name="TextBox 145"/>
          <p:cNvSpPr txBox="1"/>
          <p:nvPr/>
        </p:nvSpPr>
        <p:spPr>
          <a:xfrm>
            <a:off x="4114800" y="3599968"/>
            <a:ext cx="771365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dirty="0" smtClean="0"/>
              <a:t>(10,B4)</a:t>
            </a:r>
            <a:endParaRPr lang="en-US" sz="1400" dirty="0"/>
          </a:p>
        </p:txBody>
      </p:sp>
      <p:sp>
        <p:nvSpPr>
          <p:cNvPr id="110" name="Date Placeholder 109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121" name="Footer Placeholder 1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9" dur="1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0" dur="1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1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3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7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5" dur="1000" fill="hold"/>
                                        <p:tgtEl>
                                          <p:spTgt spid="317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6" dur="1000" fill="hold"/>
                                        <p:tgtEl>
                                          <p:spTgt spid="317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1000" fill="hold"/>
                                        <p:tgtEl>
                                          <p:spTgt spid="317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9" dur="1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0" dur="1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1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3" dur="1000" fill="hold"/>
                                        <p:tgtEl>
                                          <p:spTgt spid="317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317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1000" fill="hold"/>
                                        <p:tgtEl>
                                          <p:spTgt spid="317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1" dur="1000" fill="hold"/>
                                        <p:tgtEl>
                                          <p:spTgt spid="317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2" dur="1000" fill="hold"/>
                                        <p:tgtEl>
                                          <p:spTgt spid="317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1000" fill="hold"/>
                                        <p:tgtEl>
                                          <p:spTgt spid="317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5" dur="1000" fill="hold"/>
                                        <p:tgtEl>
                                          <p:spTgt spid="317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6" dur="1000" fill="hold"/>
                                        <p:tgtEl>
                                          <p:spTgt spid="317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1000" fill="hold"/>
                                        <p:tgtEl>
                                          <p:spTgt spid="317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9" dur="1000" fill="hold"/>
                                        <p:tgtEl>
                                          <p:spTgt spid="317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40" dur="1000" fill="hold"/>
                                        <p:tgtEl>
                                          <p:spTgt spid="317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1000" fill="hold"/>
                                        <p:tgtEl>
                                          <p:spTgt spid="317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8" dur="1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1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2" dur="10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6" dur="1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57" dur="1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0" dur="10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61" dur="10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10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4" dur="1000" fill="hold"/>
                                        <p:tgtEl>
                                          <p:spTgt spid="317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65" dur="1000" fill="hold"/>
                                        <p:tgtEl>
                                          <p:spTgt spid="317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" dur="1000" fill="hold"/>
                                        <p:tgtEl>
                                          <p:spTgt spid="317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8" dur="1000" fill="hold"/>
                                        <p:tgtEl>
                                          <p:spTgt spid="317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317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1000" fill="hold"/>
                                        <p:tgtEl>
                                          <p:spTgt spid="317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72" dur="1000" fill="hold"/>
                                        <p:tgtEl>
                                          <p:spTgt spid="317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73" dur="1000" fill="hold"/>
                                        <p:tgtEl>
                                          <p:spTgt spid="317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317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76" dur="1000" fill="hold"/>
                                        <p:tgtEl>
                                          <p:spTgt spid="317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77" dur="1000" fill="hold"/>
                                        <p:tgtEl>
                                          <p:spTgt spid="317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1000" fill="hold"/>
                                        <p:tgtEl>
                                          <p:spTgt spid="317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0" dur="1000" fill="hold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81" dur="1000" fill="hold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1000" fill="hold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4" dur="1000" fill="hold"/>
                                        <p:tgtEl>
                                          <p:spTgt spid="317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85" dur="1000" fill="hold"/>
                                        <p:tgtEl>
                                          <p:spTgt spid="317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1000" fill="hold"/>
                                        <p:tgtEl>
                                          <p:spTgt spid="317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8" dur="1000" fill="hold"/>
                                        <p:tgtEl>
                                          <p:spTgt spid="317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89" dur="1000" fill="hold"/>
                                        <p:tgtEl>
                                          <p:spTgt spid="317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1000" fill="hold"/>
                                        <p:tgtEl>
                                          <p:spTgt spid="317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92" dur="1000" fill="hold"/>
                                        <p:tgtEl>
                                          <p:spTgt spid="317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93" dur="1000" fill="hold"/>
                                        <p:tgtEl>
                                          <p:spTgt spid="317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" dur="1000" fill="hold"/>
                                        <p:tgtEl>
                                          <p:spTgt spid="317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000"/>
                            </p:stCondLst>
                            <p:childTnLst>
                              <p:par>
                                <p:cTn id="19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9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3300"/>
                                      </p:to>
                                    </p:animClr>
                                    <p:set>
                                      <p:cBhvr>
                                        <p:cTn id="1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1" dur="1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3300"/>
                                      </p:to>
                                    </p:animClr>
                                    <p:set>
                                      <p:cBhvr>
                                        <p:cTn id="202" dur="1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1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5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3300"/>
                                      </p:to>
                                    </p:animClr>
                                    <p:set>
                                      <p:cBhvr>
                                        <p:cTn id="206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9" dur="1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3300"/>
                                      </p:to>
                                    </p:animClr>
                                    <p:set>
                                      <p:cBhvr>
                                        <p:cTn id="210" dur="1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1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3300"/>
                                      </p:to>
                                    </p:animClr>
                                    <p:set>
                                      <p:cBhvr>
                                        <p:cTn id="2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17" dur="1000" fill="hold"/>
                                        <p:tgtEl>
                                          <p:spTgt spid="317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3300"/>
                                      </p:to>
                                    </p:animClr>
                                    <p:set>
                                      <p:cBhvr>
                                        <p:cTn id="218" dur="1000" fill="hold"/>
                                        <p:tgtEl>
                                          <p:spTgt spid="317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1000" fill="hold"/>
                                        <p:tgtEl>
                                          <p:spTgt spid="317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1" dur="1000" fill="hold"/>
                                        <p:tgtEl>
                                          <p:spTgt spid="317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3300"/>
                                      </p:to>
                                    </p:animClr>
                                    <p:set>
                                      <p:cBhvr>
                                        <p:cTn id="222" dur="1000" fill="hold"/>
                                        <p:tgtEl>
                                          <p:spTgt spid="317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1000" fill="hold"/>
                                        <p:tgtEl>
                                          <p:spTgt spid="317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5" dur="1000" fill="hold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3300"/>
                                      </p:to>
                                    </p:animClr>
                                    <p:set>
                                      <p:cBhvr>
                                        <p:cTn id="226" dur="1000" fill="hold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7" dur="1000" fill="hold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3300"/>
                                      </p:to>
                                    </p:animClr>
                                    <p:set>
                                      <p:cBhvr>
                                        <p:cTn id="23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33" dur="1000" fill="hold"/>
                                        <p:tgtEl>
                                          <p:spTgt spid="317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3300"/>
                                      </p:to>
                                    </p:animClr>
                                    <p:set>
                                      <p:cBhvr>
                                        <p:cTn id="234" dur="1000" fill="hold"/>
                                        <p:tgtEl>
                                          <p:spTgt spid="317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5" dur="1000" fill="hold"/>
                                        <p:tgtEl>
                                          <p:spTgt spid="317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37" dur="1000" fill="hold"/>
                                        <p:tgtEl>
                                          <p:spTgt spid="317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3300"/>
                                      </p:to>
                                    </p:animClr>
                                    <p:set>
                                      <p:cBhvr>
                                        <p:cTn id="238" dur="1000" fill="hold"/>
                                        <p:tgtEl>
                                          <p:spTgt spid="317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1000" fill="hold"/>
                                        <p:tgtEl>
                                          <p:spTgt spid="317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1" dur="1000" fill="hold"/>
                                        <p:tgtEl>
                                          <p:spTgt spid="317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3300"/>
                                      </p:to>
                                    </p:animClr>
                                    <p:set>
                                      <p:cBhvr>
                                        <p:cTn id="242" dur="1000" fill="hold"/>
                                        <p:tgtEl>
                                          <p:spTgt spid="317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1000" fill="hold"/>
                                        <p:tgtEl>
                                          <p:spTgt spid="317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3000"/>
                            </p:stCondLst>
                            <p:childTnLst>
                              <p:par>
                                <p:cTn id="2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6" dur="10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7" dur="10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8" dur="10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50" dur="10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1" dur="10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2" dur="10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54" dur="1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5" dur="1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6" dur="1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58" dur="1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9" dur="1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0" dur="1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62" dur="1000" fill="hold"/>
                                        <p:tgtEl>
                                          <p:spTgt spid="317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3" dur="1000" fill="hold"/>
                                        <p:tgtEl>
                                          <p:spTgt spid="317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4" dur="1000" fill="hold"/>
                                        <p:tgtEl>
                                          <p:spTgt spid="317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66" dur="1000" fill="hold"/>
                                        <p:tgtEl>
                                          <p:spTgt spid="317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7" dur="1000" fill="hold"/>
                                        <p:tgtEl>
                                          <p:spTgt spid="317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1000" fill="hold"/>
                                        <p:tgtEl>
                                          <p:spTgt spid="317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70" dur="1000" fill="hold"/>
                                        <p:tgtEl>
                                          <p:spTgt spid="317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1" dur="1000" fill="hold"/>
                                        <p:tgtEl>
                                          <p:spTgt spid="317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2" dur="1000" fill="hold"/>
                                        <p:tgtEl>
                                          <p:spTgt spid="317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74" dur="1000" fill="hold"/>
                                        <p:tgtEl>
                                          <p:spTgt spid="317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5" dur="1000" fill="hold"/>
                                        <p:tgtEl>
                                          <p:spTgt spid="317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6" dur="1000" fill="hold"/>
                                        <p:tgtEl>
                                          <p:spTgt spid="317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78" dur="1000" fill="hold"/>
                                        <p:tgtEl>
                                          <p:spTgt spid="317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9" dur="1000" fill="hold"/>
                                        <p:tgtEl>
                                          <p:spTgt spid="317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0" dur="1000" fill="hold"/>
                                        <p:tgtEl>
                                          <p:spTgt spid="317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82" dur="1000" fill="hold"/>
                                        <p:tgtEl>
                                          <p:spTgt spid="317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3" dur="1000" fill="hold"/>
                                        <p:tgtEl>
                                          <p:spTgt spid="317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4" dur="1000" fill="hold"/>
                                        <p:tgtEl>
                                          <p:spTgt spid="317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86" dur="1000" fill="hold"/>
                                        <p:tgtEl>
                                          <p:spTgt spid="317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7" dur="1000" fill="hold"/>
                                        <p:tgtEl>
                                          <p:spTgt spid="317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8" dur="1000" fill="hold"/>
                                        <p:tgtEl>
                                          <p:spTgt spid="317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90" dur="1000" fill="hold"/>
                                        <p:tgtEl>
                                          <p:spTgt spid="317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1" dur="1000" fill="hold"/>
                                        <p:tgtEl>
                                          <p:spTgt spid="317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2" dur="1000" fill="hold"/>
                                        <p:tgtEl>
                                          <p:spTgt spid="317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44" grpId="0"/>
      <p:bldP spid="1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CycleLoss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336550" y="1273175"/>
            <a:ext cx="5378450" cy="5270500"/>
          </a:xfrm>
        </p:spPr>
        <p:txBody>
          <a:bodyPr/>
          <a:lstStyle/>
          <a:p>
            <a:pPr eaLnBrk="1" hangingPunct="1"/>
            <a:r>
              <a:rPr lang="en-US" dirty="0" smtClean="0"/>
              <a:t>For every pair of fields f1 accessed in B1 and f2 in B2</a:t>
            </a:r>
          </a:p>
          <a:p>
            <a:pPr lvl="1" eaLnBrk="1" hangingPunct="1"/>
            <a:r>
              <a:rPr lang="en-US" dirty="0" smtClean="0"/>
              <a:t> If one of them is a write</a:t>
            </a:r>
          </a:p>
          <a:p>
            <a:pPr lvl="2" eaLnBrk="1" hangingPunct="1"/>
            <a:r>
              <a:rPr lang="en-US" dirty="0" err="1" smtClean="0"/>
              <a:t>CycleLoss</a:t>
            </a:r>
            <a:r>
              <a:rPr lang="en-US" dirty="0" smtClean="0"/>
              <a:t>(f1,f2) = k*Concurrency(f1, f2)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172200" y="1219200"/>
            <a:ext cx="2590800" cy="2286794"/>
            <a:chOff x="6172200" y="1219200"/>
            <a:chExt cx="2590800" cy="2286794"/>
          </a:xfrm>
        </p:grpSpPr>
        <p:sp>
          <p:nvSpPr>
            <p:cNvPr id="9" name="Rectangle 8"/>
            <p:cNvSpPr/>
            <p:nvPr/>
          </p:nvSpPr>
          <p:spPr bwMode="auto">
            <a:xfrm>
              <a:off x="6705600" y="1524000"/>
              <a:ext cx="2057400" cy="1981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13716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742950" rtl="0" eaLnBrk="1" fontAlgn="base" latinLnBrk="0" hangingPunct="1">
                <a:lnSpc>
                  <a:spcPct val="90000"/>
                </a:lnSpc>
                <a:spcBef>
                  <a:spcPct val="10000"/>
                </a:spcBef>
                <a:spcAft>
                  <a:spcPct val="0"/>
                </a:spcAft>
                <a:buClrTx/>
                <a:buSzPct val="100000"/>
                <a:buFontTx/>
                <a:buChar char="•"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/>
                <a:latin typeface="Futura Bk" pitchFamily="34" charset="0"/>
              </a:endParaRPr>
            </a:p>
          </p:txBody>
        </p:sp>
        <p:cxnSp>
          <p:nvCxnSpPr>
            <p:cNvPr id="10" name="Straight Connector 9"/>
            <p:cNvCxnSpPr>
              <a:stCxn id="9" idx="0"/>
              <a:endCxn id="9" idx="2"/>
            </p:cNvCxnSpPr>
            <p:nvPr/>
          </p:nvCxnSpPr>
          <p:spPr bwMode="auto">
            <a:xfrm rot="16200000" flipH="1">
              <a:off x="6743700" y="2514600"/>
              <a:ext cx="19812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 rot="16200000" flipH="1">
              <a:off x="7239794" y="2513806"/>
              <a:ext cx="19812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 rot="16200000" flipH="1">
              <a:off x="6249194" y="2513806"/>
              <a:ext cx="19812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>
              <a:stCxn id="9" idx="1"/>
              <a:endCxn id="9" idx="3"/>
            </p:cNvCxnSpPr>
            <p:nvPr/>
          </p:nvCxnSpPr>
          <p:spPr bwMode="auto">
            <a:xfrm rot="10800000" flipH="1">
              <a:off x="6705600" y="2514600"/>
              <a:ext cx="2057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 rot="10800000" flipH="1">
              <a:off x="6705600" y="3016916"/>
              <a:ext cx="2057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10800000" flipH="1">
              <a:off x="6705600" y="2026315"/>
              <a:ext cx="20574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6" name="TextBox 15"/>
            <p:cNvSpPr txBox="1"/>
            <p:nvPr/>
          </p:nvSpPr>
          <p:spPr>
            <a:xfrm>
              <a:off x="6705600" y="1219200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B1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229406" y="1219200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B2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762806" y="1219200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B3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229600" y="1219200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B4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172200" y="1639568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72200" y="2096768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B2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72200" y="2630168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B3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72200" y="3087368"/>
              <a:ext cx="46679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B4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315200" y="1600200"/>
              <a:ext cx="312906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848600" y="1600200"/>
              <a:ext cx="312906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297694" y="1600200"/>
              <a:ext cx="312906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840494" y="2590800"/>
              <a:ext cx="312906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40494" y="2133600"/>
              <a:ext cx="312906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297694" y="2133600"/>
              <a:ext cx="312906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2</a:t>
              </a:r>
              <a:endParaRPr lang="en-US" dirty="0"/>
            </a:p>
          </p:txBody>
        </p:sp>
      </p:grpSp>
      <p:sp>
        <p:nvSpPr>
          <p:cNvPr id="30" name="Date Placeholder 29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Clustering Algorithm</a:t>
            </a:r>
          </a:p>
        </p:txBody>
      </p:sp>
      <p:sp>
        <p:nvSpPr>
          <p:cNvPr id="24582" name="Rectangle 3"/>
          <p:cNvSpPr>
            <a:spLocks noGrp="1" noChangeArrowheads="1"/>
          </p:cNvSpPr>
          <p:nvPr>
            <p:ph idx="1"/>
          </p:nvPr>
        </p:nvSpPr>
        <p:spPr>
          <a:xfrm>
            <a:off x="336550" y="1273175"/>
            <a:ext cx="4997450" cy="5270500"/>
          </a:xfrm>
        </p:spPr>
        <p:txBody>
          <a:bodyPr/>
          <a:lstStyle/>
          <a:p>
            <a:pPr eaLnBrk="1" hangingPunct="1"/>
            <a:r>
              <a:rPr lang="en-US" sz="2200" dirty="0" smtClean="0"/>
              <a:t>Separate RO fields and RW fields</a:t>
            </a:r>
          </a:p>
          <a:p>
            <a:pPr eaLnBrk="1" hangingPunct="1"/>
            <a:r>
              <a:rPr lang="en-US" sz="2200" dirty="0" smtClean="0"/>
              <a:t>while RWF is not empty</a:t>
            </a:r>
          </a:p>
          <a:p>
            <a:pPr lvl="1" eaLnBrk="1" hangingPunct="1"/>
            <a:r>
              <a:rPr lang="en-US" sz="2000" dirty="0" smtClean="0"/>
              <a:t>  seed = Hottest field in RWF</a:t>
            </a:r>
          </a:p>
          <a:p>
            <a:pPr lvl="1" eaLnBrk="1" hangingPunct="1"/>
            <a:r>
              <a:rPr lang="en-US" sz="2000" dirty="0" smtClean="0"/>
              <a:t> </a:t>
            </a:r>
            <a:r>
              <a:rPr lang="en-US" sz="2000" dirty="0" err="1" smtClean="0"/>
              <a:t>current_cluster</a:t>
            </a:r>
            <a:r>
              <a:rPr lang="en-US" sz="2000" dirty="0" smtClean="0"/>
              <a:t> = {seed}</a:t>
            </a:r>
          </a:p>
          <a:p>
            <a:pPr lvl="1" eaLnBrk="1" hangingPunct="1"/>
            <a:r>
              <a:rPr lang="en-US" sz="2000" dirty="0" smtClean="0"/>
              <a:t>unassigned = RWF – {seed}</a:t>
            </a:r>
          </a:p>
          <a:p>
            <a:pPr lvl="1" eaLnBrk="1" hangingPunct="1"/>
            <a:r>
              <a:rPr lang="en-US" sz="2000" dirty="0" smtClean="0"/>
              <a:t> while true:</a:t>
            </a:r>
          </a:p>
          <a:p>
            <a:pPr lvl="2" eaLnBrk="1" hangingPunct="1"/>
            <a:r>
              <a:rPr lang="en-US" sz="2000" dirty="0" smtClean="0"/>
              <a:t>f =  </a:t>
            </a:r>
            <a:r>
              <a:rPr lang="en-US" sz="2000" dirty="0" err="1" smtClean="0"/>
              <a:t>find_best_match</a:t>
            </a:r>
            <a:r>
              <a:rPr lang="en-US" sz="2000" dirty="0" smtClean="0"/>
              <a:t>()</a:t>
            </a:r>
          </a:p>
          <a:p>
            <a:pPr lvl="2" eaLnBrk="1" hangingPunct="1"/>
            <a:r>
              <a:rPr lang="en-US" sz="2000" dirty="0" smtClean="0"/>
              <a:t>If f is NULL exit loop</a:t>
            </a:r>
          </a:p>
          <a:p>
            <a:pPr lvl="2" eaLnBrk="1" hangingPunct="1"/>
            <a:r>
              <a:rPr lang="en-US" sz="2000" dirty="0" smtClean="0"/>
              <a:t>add f to </a:t>
            </a:r>
            <a:r>
              <a:rPr lang="en-US" sz="2000" dirty="0" err="1" smtClean="0"/>
              <a:t>current_cluster</a:t>
            </a:r>
            <a:r>
              <a:rPr lang="en-US" sz="2000" dirty="0" smtClean="0"/>
              <a:t> </a:t>
            </a:r>
          </a:p>
          <a:p>
            <a:pPr lvl="2" eaLnBrk="1" hangingPunct="1"/>
            <a:r>
              <a:rPr lang="en-US" sz="2000" dirty="0" smtClean="0"/>
              <a:t> remove f from unassigned</a:t>
            </a:r>
          </a:p>
          <a:p>
            <a:pPr lvl="1" eaLnBrk="1" hangingPunct="1"/>
            <a:r>
              <a:rPr lang="en-US" sz="2000" dirty="0" smtClean="0"/>
              <a:t>add </a:t>
            </a:r>
            <a:r>
              <a:rPr lang="en-US" sz="2000" dirty="0" err="1" smtClean="0"/>
              <a:t>current_cluster</a:t>
            </a:r>
            <a:r>
              <a:rPr lang="en-US" sz="2000" dirty="0" smtClean="0"/>
              <a:t> to clusters</a:t>
            </a:r>
          </a:p>
          <a:p>
            <a:pPr eaLnBrk="1" hangingPunct="1"/>
            <a:r>
              <a:rPr lang="en-US" sz="2200" dirty="0" smtClean="0"/>
              <a:t>Assign each cluster to a cache line, adding pad as needed</a:t>
            </a:r>
          </a:p>
          <a:p>
            <a:pPr eaLnBrk="1" hangingPunct="1"/>
            <a:endParaRPr lang="en-US" sz="2200" dirty="0" smtClean="0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6096000" y="1600200"/>
            <a:ext cx="533400" cy="609600"/>
            <a:chOff x="6096000" y="1600200"/>
            <a:chExt cx="533400" cy="609600"/>
          </a:xfrm>
        </p:grpSpPr>
        <p:sp>
          <p:nvSpPr>
            <p:cNvPr id="34863" name="Oval 6"/>
            <p:cNvSpPr>
              <a:spLocks noChangeArrowheads="1"/>
            </p:cNvSpPr>
            <p:nvPr/>
          </p:nvSpPr>
          <p:spPr bwMode="auto">
            <a:xfrm>
              <a:off x="6096000" y="16002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864" name="TextBox 13"/>
            <p:cNvSpPr txBox="1">
              <a:spLocks noChangeArrowheads="1"/>
            </p:cNvSpPr>
            <p:nvPr/>
          </p:nvSpPr>
          <p:spPr bwMode="auto">
            <a:xfrm>
              <a:off x="6172200" y="1752600"/>
              <a:ext cx="44114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2"/>
                  </a:solidFill>
                </a:rPr>
                <a:t>50</a:t>
              </a: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7086600" y="1600200"/>
            <a:ext cx="569913" cy="609600"/>
            <a:chOff x="7086600" y="1600200"/>
            <a:chExt cx="569387" cy="609600"/>
          </a:xfrm>
        </p:grpSpPr>
        <p:sp>
          <p:nvSpPr>
            <p:cNvPr id="34861" name="Oval 7"/>
            <p:cNvSpPr>
              <a:spLocks noChangeArrowheads="1"/>
            </p:cNvSpPr>
            <p:nvPr/>
          </p:nvSpPr>
          <p:spPr bwMode="auto">
            <a:xfrm>
              <a:off x="7086600" y="16002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862" name="TextBox 14"/>
            <p:cNvSpPr txBox="1">
              <a:spLocks noChangeArrowheads="1"/>
            </p:cNvSpPr>
            <p:nvPr/>
          </p:nvSpPr>
          <p:spPr bwMode="auto">
            <a:xfrm>
              <a:off x="7086600" y="1752600"/>
              <a:ext cx="569387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2"/>
                  </a:solidFill>
                </a:rPr>
                <a:t>150</a:t>
              </a:r>
            </a:p>
          </p:txBody>
        </p:sp>
      </p:grpSp>
      <p:sp>
        <p:nvSpPr>
          <p:cNvPr id="35884" name="Oval 9"/>
          <p:cNvSpPr>
            <a:spLocks noChangeArrowheads="1"/>
          </p:cNvSpPr>
          <p:nvPr/>
        </p:nvSpPr>
        <p:spPr bwMode="auto">
          <a:xfrm>
            <a:off x="6248400" y="3200400"/>
            <a:ext cx="533400" cy="6096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2"/>
              </a:solidFill>
            </a:endParaRPr>
          </a:p>
        </p:txBody>
      </p:sp>
      <p:sp>
        <p:nvSpPr>
          <p:cNvPr id="34826" name="TextBox 15"/>
          <p:cNvSpPr txBox="1">
            <a:spLocks noChangeArrowheads="1"/>
          </p:cNvSpPr>
          <p:nvPr/>
        </p:nvSpPr>
        <p:spPr bwMode="auto">
          <a:xfrm>
            <a:off x="6248400" y="3392488"/>
            <a:ext cx="56991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500</a:t>
            </a:r>
          </a:p>
        </p:txBody>
      </p:sp>
      <p:sp>
        <p:nvSpPr>
          <p:cNvPr id="34827" name="Oval 8"/>
          <p:cNvSpPr>
            <a:spLocks noChangeArrowheads="1"/>
          </p:cNvSpPr>
          <p:nvPr/>
        </p:nvSpPr>
        <p:spPr bwMode="auto">
          <a:xfrm>
            <a:off x="5562600" y="2514600"/>
            <a:ext cx="533400" cy="6096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2"/>
              </a:solidFill>
            </a:endParaRPr>
          </a:p>
        </p:txBody>
      </p:sp>
      <p:sp>
        <p:nvSpPr>
          <p:cNvPr id="34828" name="TextBox 16"/>
          <p:cNvSpPr txBox="1">
            <a:spLocks noChangeArrowheads="1"/>
          </p:cNvSpPr>
          <p:nvPr/>
        </p:nvSpPr>
        <p:spPr bwMode="auto">
          <a:xfrm>
            <a:off x="5592763" y="2667000"/>
            <a:ext cx="5683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200</a:t>
            </a: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7086600" y="3200400"/>
            <a:ext cx="533400" cy="609600"/>
            <a:chOff x="7086600" y="3200400"/>
            <a:chExt cx="533400" cy="609600"/>
          </a:xfrm>
        </p:grpSpPr>
        <p:sp>
          <p:nvSpPr>
            <p:cNvPr id="34859" name="Oval 11"/>
            <p:cNvSpPr>
              <a:spLocks noChangeArrowheads="1"/>
            </p:cNvSpPr>
            <p:nvPr/>
          </p:nvSpPr>
          <p:spPr bwMode="auto">
            <a:xfrm>
              <a:off x="7086600" y="32004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860" name="TextBox 17"/>
            <p:cNvSpPr txBox="1">
              <a:spLocks noChangeArrowheads="1"/>
            </p:cNvSpPr>
            <p:nvPr/>
          </p:nvSpPr>
          <p:spPr bwMode="auto">
            <a:xfrm>
              <a:off x="7162800" y="3392168"/>
              <a:ext cx="31290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2"/>
                  </a:solidFill>
                </a:rPr>
                <a:t>5</a:t>
              </a:r>
            </a:p>
          </p:txBody>
        </p:sp>
      </p:grp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7696200" y="2438400"/>
            <a:ext cx="533400" cy="609600"/>
            <a:chOff x="7696200" y="2438400"/>
            <a:chExt cx="533400" cy="609600"/>
          </a:xfrm>
        </p:grpSpPr>
        <p:sp>
          <p:nvSpPr>
            <p:cNvPr id="34857" name="Oval 10"/>
            <p:cNvSpPr>
              <a:spLocks noChangeArrowheads="1"/>
            </p:cNvSpPr>
            <p:nvPr/>
          </p:nvSpPr>
          <p:spPr bwMode="auto">
            <a:xfrm>
              <a:off x="7696200" y="24384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858" name="TextBox 18"/>
            <p:cNvSpPr txBox="1">
              <a:spLocks noChangeArrowheads="1"/>
            </p:cNvSpPr>
            <p:nvPr/>
          </p:nvSpPr>
          <p:spPr bwMode="auto">
            <a:xfrm>
              <a:off x="7712254" y="2630168"/>
              <a:ext cx="44114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2"/>
                  </a:solidFill>
                </a:rPr>
                <a:t>10</a:t>
              </a:r>
            </a:p>
          </p:txBody>
        </p:sp>
      </p:grpSp>
      <p:cxnSp>
        <p:nvCxnSpPr>
          <p:cNvPr id="34831" name="Straight Connector 26"/>
          <p:cNvCxnSpPr>
            <a:cxnSpLocks noChangeShapeType="1"/>
            <a:stCxn id="34863" idx="3"/>
            <a:endCxn id="34827" idx="7"/>
          </p:cNvCxnSpPr>
          <p:nvPr/>
        </p:nvCxnSpPr>
        <p:spPr bwMode="auto">
          <a:xfrm rot="5400000">
            <a:off x="5854701" y="2284412"/>
            <a:ext cx="482600" cy="1555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4832" name="Straight Connector 45"/>
          <p:cNvCxnSpPr>
            <a:cxnSpLocks noChangeShapeType="1"/>
            <a:stCxn id="34861" idx="3"/>
            <a:endCxn id="35884" idx="0"/>
          </p:cNvCxnSpPr>
          <p:nvPr/>
        </p:nvCxnSpPr>
        <p:spPr bwMode="auto">
          <a:xfrm rot="5400000">
            <a:off x="6299994" y="2336006"/>
            <a:ext cx="1079500" cy="6492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4833" name="Straight Connector 48"/>
          <p:cNvCxnSpPr>
            <a:cxnSpLocks noChangeShapeType="1"/>
            <a:stCxn id="34826" idx="3"/>
            <a:endCxn id="34859" idx="2"/>
          </p:cNvCxnSpPr>
          <p:nvPr/>
        </p:nvCxnSpPr>
        <p:spPr bwMode="auto">
          <a:xfrm flipV="1">
            <a:off x="6818313" y="3505200"/>
            <a:ext cx="268287" cy="571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4834" name="Straight Connector 51"/>
          <p:cNvCxnSpPr>
            <a:cxnSpLocks noChangeShapeType="1"/>
            <a:stCxn id="35884" idx="1"/>
            <a:endCxn id="34827" idx="4"/>
          </p:cNvCxnSpPr>
          <p:nvPr/>
        </p:nvCxnSpPr>
        <p:spPr bwMode="auto">
          <a:xfrm rot="16200000" flipV="1">
            <a:off x="5995194" y="2958306"/>
            <a:ext cx="165100" cy="4968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4835" name="TextBox 53"/>
          <p:cNvSpPr txBox="1">
            <a:spLocks noChangeArrowheads="1"/>
          </p:cNvSpPr>
          <p:nvPr/>
        </p:nvSpPr>
        <p:spPr bwMode="auto">
          <a:xfrm>
            <a:off x="6172200" y="1219200"/>
            <a:ext cx="3762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f1</a:t>
            </a:r>
          </a:p>
        </p:txBody>
      </p:sp>
      <p:sp>
        <p:nvSpPr>
          <p:cNvPr id="34836" name="TextBox 54"/>
          <p:cNvSpPr txBox="1">
            <a:spLocks noChangeArrowheads="1"/>
          </p:cNvSpPr>
          <p:nvPr/>
        </p:nvSpPr>
        <p:spPr bwMode="auto">
          <a:xfrm>
            <a:off x="7086600" y="1219200"/>
            <a:ext cx="3762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f2</a:t>
            </a:r>
          </a:p>
        </p:txBody>
      </p:sp>
      <p:sp>
        <p:nvSpPr>
          <p:cNvPr id="34837" name="TextBox 55"/>
          <p:cNvSpPr txBox="1">
            <a:spLocks noChangeArrowheads="1"/>
          </p:cNvSpPr>
          <p:nvPr/>
        </p:nvSpPr>
        <p:spPr bwMode="auto">
          <a:xfrm>
            <a:off x="8229600" y="2554288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f3</a:t>
            </a:r>
          </a:p>
        </p:txBody>
      </p:sp>
      <p:sp>
        <p:nvSpPr>
          <p:cNvPr id="34838" name="TextBox 56"/>
          <p:cNvSpPr txBox="1">
            <a:spLocks noChangeArrowheads="1"/>
          </p:cNvSpPr>
          <p:nvPr/>
        </p:nvSpPr>
        <p:spPr bwMode="auto">
          <a:xfrm>
            <a:off x="7548563" y="3429000"/>
            <a:ext cx="376237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f4</a:t>
            </a:r>
          </a:p>
        </p:txBody>
      </p:sp>
      <p:sp>
        <p:nvSpPr>
          <p:cNvPr id="34839" name="TextBox 57"/>
          <p:cNvSpPr txBox="1">
            <a:spLocks noChangeArrowheads="1"/>
          </p:cNvSpPr>
          <p:nvPr/>
        </p:nvSpPr>
        <p:spPr bwMode="auto">
          <a:xfrm>
            <a:off x="6019800" y="3849688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f5</a:t>
            </a:r>
          </a:p>
        </p:txBody>
      </p:sp>
      <p:sp>
        <p:nvSpPr>
          <p:cNvPr id="34840" name="TextBox 58"/>
          <p:cNvSpPr txBox="1">
            <a:spLocks noChangeArrowheads="1"/>
          </p:cNvSpPr>
          <p:nvPr/>
        </p:nvSpPr>
        <p:spPr bwMode="auto">
          <a:xfrm>
            <a:off x="5186363" y="2514600"/>
            <a:ext cx="376237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f6</a:t>
            </a:r>
          </a:p>
        </p:txBody>
      </p:sp>
      <p:sp>
        <p:nvSpPr>
          <p:cNvPr id="34841" name="Rounded Rectangle 59"/>
          <p:cNvSpPr>
            <a:spLocks noChangeArrowheads="1"/>
          </p:cNvSpPr>
          <p:nvPr/>
        </p:nvSpPr>
        <p:spPr bwMode="auto">
          <a:xfrm>
            <a:off x="6172200" y="4876800"/>
            <a:ext cx="838200" cy="14478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/>
          </a:p>
        </p:txBody>
      </p:sp>
      <p:sp>
        <p:nvSpPr>
          <p:cNvPr id="34842" name="Rounded Rectangle 60"/>
          <p:cNvSpPr>
            <a:spLocks noChangeArrowheads="1"/>
          </p:cNvSpPr>
          <p:nvPr/>
        </p:nvSpPr>
        <p:spPr bwMode="auto">
          <a:xfrm>
            <a:off x="7315200" y="4876800"/>
            <a:ext cx="838200" cy="14478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/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6248400" y="4953000"/>
            <a:ext cx="3762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f5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7467600" y="4953000"/>
            <a:ext cx="3762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f1</a:t>
            </a: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7467600" y="5211763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f2</a:t>
            </a:r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7467600" y="5495925"/>
            <a:ext cx="3762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f3</a:t>
            </a: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7467600" y="5754688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f4</a:t>
            </a: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7467600" y="5983288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f6</a:t>
            </a:r>
          </a:p>
        </p:txBody>
      </p:sp>
      <p:sp>
        <p:nvSpPr>
          <p:cNvPr id="34849" name="TextBox 68"/>
          <p:cNvSpPr txBox="1">
            <a:spLocks noChangeArrowheads="1"/>
          </p:cNvSpPr>
          <p:nvPr/>
        </p:nvSpPr>
        <p:spPr bwMode="auto">
          <a:xfrm>
            <a:off x="6781800" y="2438400"/>
            <a:ext cx="56991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100</a:t>
            </a:r>
          </a:p>
        </p:txBody>
      </p:sp>
      <p:sp>
        <p:nvSpPr>
          <p:cNvPr id="34850" name="TextBox 69"/>
          <p:cNvSpPr txBox="1">
            <a:spLocks noChangeArrowheads="1"/>
          </p:cNvSpPr>
          <p:nvPr/>
        </p:nvSpPr>
        <p:spPr bwMode="auto">
          <a:xfrm>
            <a:off x="5638800" y="3200400"/>
            <a:ext cx="56991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150</a:t>
            </a:r>
          </a:p>
        </p:txBody>
      </p:sp>
      <p:cxnSp>
        <p:nvCxnSpPr>
          <p:cNvPr id="34851" name="Straight Connector 71"/>
          <p:cNvCxnSpPr>
            <a:cxnSpLocks noChangeShapeType="1"/>
            <a:stCxn id="34827" idx="7"/>
            <a:endCxn id="34862" idx="1"/>
          </p:cNvCxnSpPr>
          <p:nvPr/>
        </p:nvCxnSpPr>
        <p:spPr bwMode="auto">
          <a:xfrm rot="5400000" flipH="1" flipV="1">
            <a:off x="6212682" y="1729581"/>
            <a:ext cx="679450" cy="10683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4852" name="TextBox 73"/>
          <p:cNvSpPr txBox="1">
            <a:spLocks noChangeArrowheads="1"/>
          </p:cNvSpPr>
          <p:nvPr/>
        </p:nvSpPr>
        <p:spPr bwMode="auto">
          <a:xfrm>
            <a:off x="6172200" y="2286000"/>
            <a:ext cx="64611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-250</a:t>
            </a:r>
          </a:p>
        </p:txBody>
      </p:sp>
      <p:sp>
        <p:nvSpPr>
          <p:cNvPr id="34853" name="TextBox 74"/>
          <p:cNvSpPr txBox="1">
            <a:spLocks noChangeArrowheads="1"/>
          </p:cNvSpPr>
          <p:nvPr/>
        </p:nvSpPr>
        <p:spPr bwMode="auto">
          <a:xfrm>
            <a:off x="5730875" y="2057400"/>
            <a:ext cx="4413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10</a:t>
            </a:r>
          </a:p>
        </p:txBody>
      </p:sp>
      <p:cxnSp>
        <p:nvCxnSpPr>
          <p:cNvPr id="34854" name="Straight Connector 76"/>
          <p:cNvCxnSpPr>
            <a:cxnSpLocks noChangeShapeType="1"/>
            <a:stCxn id="34861" idx="5"/>
            <a:endCxn id="34857" idx="1"/>
          </p:cNvCxnSpPr>
          <p:nvPr/>
        </p:nvCxnSpPr>
        <p:spPr bwMode="auto">
          <a:xfrm rot="16200000" flipH="1">
            <a:off x="7454901" y="2208212"/>
            <a:ext cx="406400" cy="231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4855" name="TextBox 78"/>
          <p:cNvSpPr txBox="1">
            <a:spLocks noChangeArrowheads="1"/>
          </p:cNvSpPr>
          <p:nvPr/>
        </p:nvSpPr>
        <p:spPr bwMode="auto">
          <a:xfrm>
            <a:off x="6781800" y="3505200"/>
            <a:ext cx="3127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34856" name="TextBox 79"/>
          <p:cNvSpPr txBox="1">
            <a:spLocks noChangeArrowheads="1"/>
          </p:cNvSpPr>
          <p:nvPr/>
        </p:nvSpPr>
        <p:spPr bwMode="auto">
          <a:xfrm>
            <a:off x="7620000" y="2133600"/>
            <a:ext cx="3127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49" name="Date Placeholder 48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51" name="Footer Placeholder 5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4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24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24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358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358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358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17" dur="indefinite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9" dur="indefinite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245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245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245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Clustering Algorithm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smtClean="0"/>
              <a:t>find_best_match()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mtClean="0"/>
              <a:t>best_match = NULL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mtClean="0"/>
              <a:t>best_weight = MIN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mtClean="0"/>
              <a:t>for every f1 from unassigned</a:t>
            </a:r>
          </a:p>
          <a:p>
            <a:pPr lvl="2" eaLnBrk="1" hangingPunct="1">
              <a:buFont typeface="Arial" charset="0"/>
              <a:buChar char="•"/>
            </a:pPr>
            <a:r>
              <a:rPr lang="en-US" smtClean="0"/>
              <a:t>weight = 0</a:t>
            </a:r>
          </a:p>
          <a:p>
            <a:pPr lvl="2" eaLnBrk="1" hangingPunct="1">
              <a:buFont typeface="Arial" charset="0"/>
              <a:buChar char="•"/>
            </a:pPr>
            <a:r>
              <a:rPr lang="en-US" smtClean="0"/>
              <a:t>For every f2 from current_cluster</a:t>
            </a:r>
          </a:p>
          <a:p>
            <a:pPr lvl="3" eaLnBrk="1" hangingPunct="1">
              <a:buFont typeface="Arial" charset="0"/>
              <a:buChar char="•"/>
            </a:pPr>
            <a:r>
              <a:rPr lang="en-US" sz="1800" smtClean="0"/>
              <a:t>weight += w(f1, f2)</a:t>
            </a:r>
          </a:p>
          <a:p>
            <a:pPr lvl="2" eaLnBrk="1" hangingPunct="1">
              <a:buFont typeface="Arial" charset="0"/>
              <a:buChar char="•"/>
            </a:pPr>
            <a:r>
              <a:rPr lang="en-US" smtClean="0"/>
              <a:t>If weight &gt; best_weight</a:t>
            </a:r>
          </a:p>
          <a:p>
            <a:pPr lvl="3" eaLnBrk="1" hangingPunct="1">
              <a:buFont typeface="Arial" charset="0"/>
              <a:buChar char="•"/>
            </a:pPr>
            <a:r>
              <a:rPr lang="en-US" sz="1800" smtClean="0"/>
              <a:t>best_weight = weight</a:t>
            </a:r>
          </a:p>
          <a:p>
            <a:pPr lvl="3" eaLnBrk="1" hangingPunct="1">
              <a:buFont typeface="Arial" charset="0"/>
              <a:buChar char="•"/>
            </a:pPr>
            <a:r>
              <a:rPr lang="en-US" sz="1800" smtClean="0"/>
              <a:t>best_match = f1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smtClean="0"/>
              <a:t>return best_match</a:t>
            </a:r>
          </a:p>
          <a:p>
            <a:pPr lvl="2" eaLnBrk="1" hangingPunct="1">
              <a:buFont typeface="Wingdings 2" pitchFamily="18" charset="2"/>
              <a:buChar char=""/>
            </a:pPr>
            <a:endParaRPr lang="en-US" smtClean="0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6096000" y="1600200"/>
            <a:ext cx="533400" cy="609600"/>
            <a:chOff x="6096000" y="1600200"/>
            <a:chExt cx="533400" cy="609600"/>
          </a:xfrm>
        </p:grpSpPr>
        <p:sp>
          <p:nvSpPr>
            <p:cNvPr id="35880" name="Oval 6"/>
            <p:cNvSpPr>
              <a:spLocks noChangeArrowheads="1"/>
            </p:cNvSpPr>
            <p:nvPr/>
          </p:nvSpPr>
          <p:spPr bwMode="auto">
            <a:xfrm>
              <a:off x="6096000" y="16002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881" name="TextBox 13"/>
            <p:cNvSpPr txBox="1">
              <a:spLocks noChangeArrowheads="1"/>
            </p:cNvSpPr>
            <p:nvPr/>
          </p:nvSpPr>
          <p:spPr bwMode="auto">
            <a:xfrm>
              <a:off x="6172200" y="1752600"/>
              <a:ext cx="44114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2"/>
                  </a:solidFill>
                </a:rPr>
                <a:t>50</a:t>
              </a: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7086600" y="1600200"/>
            <a:ext cx="569913" cy="609600"/>
            <a:chOff x="7086600" y="1600200"/>
            <a:chExt cx="569387" cy="609600"/>
          </a:xfrm>
        </p:grpSpPr>
        <p:sp>
          <p:nvSpPr>
            <p:cNvPr id="35878" name="Oval 7"/>
            <p:cNvSpPr>
              <a:spLocks noChangeArrowheads="1"/>
            </p:cNvSpPr>
            <p:nvPr/>
          </p:nvSpPr>
          <p:spPr bwMode="auto">
            <a:xfrm>
              <a:off x="7086600" y="16002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879" name="TextBox 14"/>
            <p:cNvSpPr txBox="1">
              <a:spLocks noChangeArrowheads="1"/>
            </p:cNvSpPr>
            <p:nvPr/>
          </p:nvSpPr>
          <p:spPr bwMode="auto">
            <a:xfrm>
              <a:off x="7086600" y="1752600"/>
              <a:ext cx="569387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2"/>
                  </a:solidFill>
                </a:rPr>
                <a:t>150</a:t>
              </a: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6248400" y="3200400"/>
            <a:ext cx="569913" cy="609600"/>
            <a:chOff x="6248400" y="3200400"/>
            <a:chExt cx="569387" cy="609600"/>
          </a:xfrm>
        </p:grpSpPr>
        <p:sp>
          <p:nvSpPr>
            <p:cNvPr id="35876" name="Oval 9"/>
            <p:cNvSpPr>
              <a:spLocks noChangeArrowheads="1"/>
            </p:cNvSpPr>
            <p:nvPr/>
          </p:nvSpPr>
          <p:spPr bwMode="auto">
            <a:xfrm>
              <a:off x="6248400" y="32004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877" name="TextBox 15"/>
            <p:cNvSpPr txBox="1">
              <a:spLocks noChangeArrowheads="1"/>
            </p:cNvSpPr>
            <p:nvPr/>
          </p:nvSpPr>
          <p:spPr bwMode="auto">
            <a:xfrm>
              <a:off x="6248400" y="3392168"/>
              <a:ext cx="569387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2"/>
                  </a:solidFill>
                </a:rPr>
                <a:t>500</a:t>
              </a:r>
            </a:p>
          </p:txBody>
        </p:sp>
      </p:grpSp>
      <p:sp>
        <p:nvSpPr>
          <p:cNvPr id="35850" name="Oval 8"/>
          <p:cNvSpPr>
            <a:spLocks noChangeArrowheads="1"/>
          </p:cNvSpPr>
          <p:nvPr/>
        </p:nvSpPr>
        <p:spPr bwMode="auto">
          <a:xfrm>
            <a:off x="5562600" y="2514600"/>
            <a:ext cx="533400" cy="6096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2"/>
              </a:solidFill>
            </a:endParaRPr>
          </a:p>
        </p:txBody>
      </p:sp>
      <p:sp>
        <p:nvSpPr>
          <p:cNvPr id="35851" name="TextBox 16"/>
          <p:cNvSpPr txBox="1">
            <a:spLocks noChangeArrowheads="1"/>
          </p:cNvSpPr>
          <p:nvPr/>
        </p:nvSpPr>
        <p:spPr bwMode="auto">
          <a:xfrm>
            <a:off x="5592763" y="2667000"/>
            <a:ext cx="5683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200</a:t>
            </a:r>
          </a:p>
        </p:txBody>
      </p: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7086600" y="3200400"/>
            <a:ext cx="533400" cy="609600"/>
            <a:chOff x="7086600" y="3200400"/>
            <a:chExt cx="533400" cy="609600"/>
          </a:xfrm>
        </p:grpSpPr>
        <p:sp>
          <p:nvSpPr>
            <p:cNvPr id="35874" name="Oval 11"/>
            <p:cNvSpPr>
              <a:spLocks noChangeArrowheads="1"/>
            </p:cNvSpPr>
            <p:nvPr/>
          </p:nvSpPr>
          <p:spPr bwMode="auto">
            <a:xfrm>
              <a:off x="7086600" y="32004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875" name="TextBox 17"/>
            <p:cNvSpPr txBox="1">
              <a:spLocks noChangeArrowheads="1"/>
            </p:cNvSpPr>
            <p:nvPr/>
          </p:nvSpPr>
          <p:spPr bwMode="auto">
            <a:xfrm>
              <a:off x="7162800" y="3392168"/>
              <a:ext cx="31290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2"/>
                  </a:solidFill>
                </a:rPr>
                <a:t>5</a:t>
              </a:r>
            </a:p>
          </p:txBody>
        </p:sp>
      </p:grp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7696200" y="2438400"/>
            <a:ext cx="533400" cy="609600"/>
            <a:chOff x="7696200" y="2438400"/>
            <a:chExt cx="533400" cy="609600"/>
          </a:xfrm>
        </p:grpSpPr>
        <p:sp>
          <p:nvSpPr>
            <p:cNvPr id="35872" name="Oval 10"/>
            <p:cNvSpPr>
              <a:spLocks noChangeArrowheads="1"/>
            </p:cNvSpPr>
            <p:nvPr/>
          </p:nvSpPr>
          <p:spPr bwMode="auto">
            <a:xfrm>
              <a:off x="7696200" y="24384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873" name="TextBox 18"/>
            <p:cNvSpPr txBox="1">
              <a:spLocks noChangeArrowheads="1"/>
            </p:cNvSpPr>
            <p:nvPr/>
          </p:nvSpPr>
          <p:spPr bwMode="auto">
            <a:xfrm>
              <a:off x="7712254" y="2630168"/>
              <a:ext cx="44114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2"/>
                  </a:solidFill>
                </a:rPr>
                <a:t>10</a:t>
              </a:r>
            </a:p>
          </p:txBody>
        </p:sp>
      </p:grpSp>
      <p:cxnSp>
        <p:nvCxnSpPr>
          <p:cNvPr id="35854" name="Straight Connector 26"/>
          <p:cNvCxnSpPr>
            <a:cxnSpLocks noChangeShapeType="1"/>
            <a:stCxn id="35880" idx="3"/>
            <a:endCxn id="35850" idx="7"/>
          </p:cNvCxnSpPr>
          <p:nvPr/>
        </p:nvCxnSpPr>
        <p:spPr bwMode="auto">
          <a:xfrm rot="5400000">
            <a:off x="5854701" y="2284412"/>
            <a:ext cx="482600" cy="1555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5" name="Straight Connector 45"/>
          <p:cNvCxnSpPr>
            <a:cxnSpLocks noChangeShapeType="1"/>
            <a:stCxn id="35878" idx="3"/>
            <a:endCxn id="35876" idx="0"/>
          </p:cNvCxnSpPr>
          <p:nvPr/>
        </p:nvCxnSpPr>
        <p:spPr bwMode="auto">
          <a:xfrm rot="5400000">
            <a:off x="6299994" y="2336006"/>
            <a:ext cx="1079500" cy="6492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6" name="Straight Connector 48"/>
          <p:cNvCxnSpPr>
            <a:cxnSpLocks noChangeShapeType="1"/>
            <a:stCxn id="35877" idx="3"/>
            <a:endCxn id="35874" idx="2"/>
          </p:cNvCxnSpPr>
          <p:nvPr/>
        </p:nvCxnSpPr>
        <p:spPr bwMode="auto">
          <a:xfrm flipV="1">
            <a:off x="6818313" y="3505200"/>
            <a:ext cx="268287" cy="571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7" name="Straight Connector 51"/>
          <p:cNvCxnSpPr>
            <a:cxnSpLocks noChangeShapeType="1"/>
            <a:stCxn id="35876" idx="1"/>
            <a:endCxn id="35850" idx="4"/>
          </p:cNvCxnSpPr>
          <p:nvPr/>
        </p:nvCxnSpPr>
        <p:spPr bwMode="auto">
          <a:xfrm rot="16200000" flipV="1">
            <a:off x="5995194" y="2958306"/>
            <a:ext cx="165100" cy="4968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5858" name="TextBox 53"/>
          <p:cNvSpPr txBox="1">
            <a:spLocks noChangeArrowheads="1"/>
          </p:cNvSpPr>
          <p:nvPr/>
        </p:nvSpPr>
        <p:spPr bwMode="auto">
          <a:xfrm>
            <a:off x="6172200" y="1219200"/>
            <a:ext cx="3762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f1</a:t>
            </a:r>
          </a:p>
        </p:txBody>
      </p:sp>
      <p:sp>
        <p:nvSpPr>
          <p:cNvPr id="35859" name="TextBox 54"/>
          <p:cNvSpPr txBox="1">
            <a:spLocks noChangeArrowheads="1"/>
          </p:cNvSpPr>
          <p:nvPr/>
        </p:nvSpPr>
        <p:spPr bwMode="auto">
          <a:xfrm>
            <a:off x="7086600" y="1219200"/>
            <a:ext cx="3762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f2</a:t>
            </a:r>
          </a:p>
        </p:txBody>
      </p:sp>
      <p:sp>
        <p:nvSpPr>
          <p:cNvPr id="35860" name="TextBox 55"/>
          <p:cNvSpPr txBox="1">
            <a:spLocks noChangeArrowheads="1"/>
          </p:cNvSpPr>
          <p:nvPr/>
        </p:nvSpPr>
        <p:spPr bwMode="auto">
          <a:xfrm>
            <a:off x="8229600" y="2554288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f3</a:t>
            </a:r>
          </a:p>
        </p:txBody>
      </p:sp>
      <p:sp>
        <p:nvSpPr>
          <p:cNvPr id="35861" name="TextBox 56"/>
          <p:cNvSpPr txBox="1">
            <a:spLocks noChangeArrowheads="1"/>
          </p:cNvSpPr>
          <p:nvPr/>
        </p:nvSpPr>
        <p:spPr bwMode="auto">
          <a:xfrm>
            <a:off x="7548563" y="3429000"/>
            <a:ext cx="376237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f4</a:t>
            </a:r>
          </a:p>
        </p:txBody>
      </p:sp>
      <p:sp>
        <p:nvSpPr>
          <p:cNvPr id="35862" name="TextBox 57"/>
          <p:cNvSpPr txBox="1">
            <a:spLocks noChangeArrowheads="1"/>
          </p:cNvSpPr>
          <p:nvPr/>
        </p:nvSpPr>
        <p:spPr bwMode="auto">
          <a:xfrm>
            <a:off x="6019800" y="3849688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f5</a:t>
            </a:r>
          </a:p>
        </p:txBody>
      </p:sp>
      <p:sp>
        <p:nvSpPr>
          <p:cNvPr id="35863" name="TextBox 58"/>
          <p:cNvSpPr txBox="1">
            <a:spLocks noChangeArrowheads="1"/>
          </p:cNvSpPr>
          <p:nvPr/>
        </p:nvSpPr>
        <p:spPr bwMode="auto">
          <a:xfrm>
            <a:off x="5186363" y="2514600"/>
            <a:ext cx="376237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f6</a:t>
            </a:r>
          </a:p>
        </p:txBody>
      </p:sp>
      <p:sp>
        <p:nvSpPr>
          <p:cNvPr id="35864" name="TextBox 68"/>
          <p:cNvSpPr txBox="1">
            <a:spLocks noChangeArrowheads="1"/>
          </p:cNvSpPr>
          <p:nvPr/>
        </p:nvSpPr>
        <p:spPr bwMode="auto">
          <a:xfrm>
            <a:off x="6781800" y="2438400"/>
            <a:ext cx="56991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100</a:t>
            </a:r>
          </a:p>
        </p:txBody>
      </p:sp>
      <p:sp>
        <p:nvSpPr>
          <p:cNvPr id="35865" name="TextBox 69"/>
          <p:cNvSpPr txBox="1">
            <a:spLocks noChangeArrowheads="1"/>
          </p:cNvSpPr>
          <p:nvPr/>
        </p:nvSpPr>
        <p:spPr bwMode="auto">
          <a:xfrm>
            <a:off x="5638800" y="3200400"/>
            <a:ext cx="56991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150</a:t>
            </a:r>
          </a:p>
        </p:txBody>
      </p:sp>
      <p:cxnSp>
        <p:nvCxnSpPr>
          <p:cNvPr id="35866" name="Straight Connector 71"/>
          <p:cNvCxnSpPr>
            <a:cxnSpLocks noChangeShapeType="1"/>
            <a:stCxn id="35850" idx="7"/>
            <a:endCxn id="35879" idx="1"/>
          </p:cNvCxnSpPr>
          <p:nvPr/>
        </p:nvCxnSpPr>
        <p:spPr bwMode="auto">
          <a:xfrm rot="5400000" flipH="1" flipV="1">
            <a:off x="6212682" y="1729581"/>
            <a:ext cx="679450" cy="10683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5867" name="TextBox 73"/>
          <p:cNvSpPr txBox="1">
            <a:spLocks noChangeArrowheads="1"/>
          </p:cNvSpPr>
          <p:nvPr/>
        </p:nvSpPr>
        <p:spPr bwMode="auto">
          <a:xfrm>
            <a:off x="6172200" y="2286000"/>
            <a:ext cx="64611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-250</a:t>
            </a:r>
          </a:p>
        </p:txBody>
      </p:sp>
      <p:sp>
        <p:nvSpPr>
          <p:cNvPr id="35868" name="TextBox 74"/>
          <p:cNvSpPr txBox="1">
            <a:spLocks noChangeArrowheads="1"/>
          </p:cNvSpPr>
          <p:nvPr/>
        </p:nvSpPr>
        <p:spPr bwMode="auto">
          <a:xfrm>
            <a:off x="5730875" y="2057400"/>
            <a:ext cx="4413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10</a:t>
            </a:r>
          </a:p>
        </p:txBody>
      </p:sp>
      <p:cxnSp>
        <p:nvCxnSpPr>
          <p:cNvPr id="35869" name="Straight Connector 76"/>
          <p:cNvCxnSpPr>
            <a:cxnSpLocks noChangeShapeType="1"/>
            <a:stCxn id="35878" idx="5"/>
            <a:endCxn id="35872" idx="1"/>
          </p:cNvCxnSpPr>
          <p:nvPr/>
        </p:nvCxnSpPr>
        <p:spPr bwMode="auto">
          <a:xfrm rot="16200000" flipH="1">
            <a:off x="7454901" y="2208212"/>
            <a:ext cx="406400" cy="231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5870" name="TextBox 78"/>
          <p:cNvSpPr txBox="1">
            <a:spLocks noChangeArrowheads="1"/>
          </p:cNvSpPr>
          <p:nvPr/>
        </p:nvSpPr>
        <p:spPr bwMode="auto">
          <a:xfrm>
            <a:off x="6781800" y="3505200"/>
            <a:ext cx="3127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35871" name="TextBox 79"/>
          <p:cNvSpPr txBox="1">
            <a:spLocks noChangeArrowheads="1"/>
          </p:cNvSpPr>
          <p:nvPr/>
        </p:nvSpPr>
        <p:spPr bwMode="auto">
          <a:xfrm>
            <a:off x="7620000" y="2133600"/>
            <a:ext cx="3127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43" name="Date Placeholder 42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44" name="Footer Placeholder 4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Clustering Algorithm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336550" y="1273175"/>
            <a:ext cx="4997450" cy="5270500"/>
          </a:xfrm>
        </p:spPr>
        <p:txBody>
          <a:bodyPr/>
          <a:lstStyle/>
          <a:p>
            <a:pPr eaLnBrk="1" hangingPunct="1"/>
            <a:r>
              <a:rPr lang="en-US" sz="2200" smtClean="0"/>
              <a:t>while RWF is not empty</a:t>
            </a:r>
          </a:p>
          <a:p>
            <a:pPr lvl="1" eaLnBrk="1" hangingPunct="1"/>
            <a:r>
              <a:rPr lang="en-US" sz="2000" smtClean="0"/>
              <a:t>  seed = Hottest field in RWF</a:t>
            </a:r>
          </a:p>
          <a:p>
            <a:pPr lvl="1" eaLnBrk="1" hangingPunct="1"/>
            <a:r>
              <a:rPr lang="en-US" sz="2000" smtClean="0"/>
              <a:t> current_cluster = {seed}</a:t>
            </a:r>
          </a:p>
          <a:p>
            <a:pPr lvl="1" eaLnBrk="1" hangingPunct="1"/>
            <a:r>
              <a:rPr lang="en-US" sz="2000" smtClean="0"/>
              <a:t>unassigned = RWF – {seed}</a:t>
            </a:r>
          </a:p>
          <a:p>
            <a:pPr lvl="1" eaLnBrk="1" hangingPunct="1"/>
            <a:r>
              <a:rPr lang="en-US" sz="2000" smtClean="0"/>
              <a:t> while true:</a:t>
            </a:r>
          </a:p>
          <a:p>
            <a:pPr lvl="2" eaLnBrk="1" hangingPunct="1"/>
            <a:r>
              <a:rPr lang="en-US" sz="2000" smtClean="0"/>
              <a:t>f =  find_best_match()</a:t>
            </a:r>
          </a:p>
          <a:p>
            <a:pPr lvl="2" eaLnBrk="1" hangingPunct="1"/>
            <a:r>
              <a:rPr lang="en-US" sz="2000" smtClean="0"/>
              <a:t>If f is NULL exit loop</a:t>
            </a:r>
          </a:p>
          <a:p>
            <a:pPr lvl="2" eaLnBrk="1" hangingPunct="1"/>
            <a:r>
              <a:rPr lang="en-US" sz="2000" smtClean="0"/>
              <a:t>add f to current_cluster </a:t>
            </a:r>
          </a:p>
          <a:p>
            <a:pPr lvl="2" eaLnBrk="1" hangingPunct="1"/>
            <a:r>
              <a:rPr lang="en-US" sz="2000" smtClean="0"/>
              <a:t> remove f from unassigned</a:t>
            </a:r>
          </a:p>
          <a:p>
            <a:pPr lvl="1" eaLnBrk="1" hangingPunct="1"/>
            <a:r>
              <a:rPr lang="en-US" sz="2000" smtClean="0"/>
              <a:t>add current_cluster to clusters</a:t>
            </a:r>
          </a:p>
          <a:p>
            <a:pPr eaLnBrk="1" hangingPunct="1"/>
            <a:r>
              <a:rPr lang="en-US" sz="2200" smtClean="0"/>
              <a:t>Assign each cluster to a cache line, adding pad as needed</a:t>
            </a:r>
          </a:p>
          <a:p>
            <a:pPr eaLnBrk="1" hangingPunct="1"/>
            <a:endParaRPr lang="en-US" sz="2200" smtClean="0"/>
          </a:p>
        </p:txBody>
      </p:sp>
      <p:sp>
        <p:nvSpPr>
          <p:cNvPr id="35888" name="Oval 6"/>
          <p:cNvSpPr>
            <a:spLocks noChangeArrowheads="1"/>
          </p:cNvSpPr>
          <p:nvPr/>
        </p:nvSpPr>
        <p:spPr bwMode="auto">
          <a:xfrm>
            <a:off x="6096000" y="1600200"/>
            <a:ext cx="533400" cy="6096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2"/>
              </a:solidFill>
            </a:endParaRPr>
          </a:p>
        </p:txBody>
      </p:sp>
      <p:sp>
        <p:nvSpPr>
          <p:cNvPr id="36872" name="TextBox 13"/>
          <p:cNvSpPr txBox="1">
            <a:spLocks noChangeArrowheads="1"/>
          </p:cNvSpPr>
          <p:nvPr/>
        </p:nvSpPr>
        <p:spPr bwMode="auto">
          <a:xfrm>
            <a:off x="6172200" y="1752600"/>
            <a:ext cx="4413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50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7086600" y="1600200"/>
            <a:ext cx="569913" cy="609600"/>
            <a:chOff x="7086600" y="1600200"/>
            <a:chExt cx="569387" cy="609600"/>
          </a:xfrm>
        </p:grpSpPr>
        <p:sp>
          <p:nvSpPr>
            <p:cNvPr id="36912" name="Oval 7"/>
            <p:cNvSpPr>
              <a:spLocks noChangeArrowheads="1"/>
            </p:cNvSpPr>
            <p:nvPr/>
          </p:nvSpPr>
          <p:spPr bwMode="auto">
            <a:xfrm>
              <a:off x="7086600" y="16002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6913" name="TextBox 14"/>
            <p:cNvSpPr txBox="1">
              <a:spLocks noChangeArrowheads="1"/>
            </p:cNvSpPr>
            <p:nvPr/>
          </p:nvSpPr>
          <p:spPr bwMode="auto">
            <a:xfrm>
              <a:off x="7086600" y="1752600"/>
              <a:ext cx="569387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2"/>
                  </a:solidFill>
                </a:rPr>
                <a:t>150</a:t>
              </a:r>
            </a:p>
          </p:txBody>
        </p:sp>
      </p:grpSp>
      <p:sp>
        <p:nvSpPr>
          <p:cNvPr id="36874" name="Oval 9"/>
          <p:cNvSpPr>
            <a:spLocks noChangeArrowheads="1"/>
          </p:cNvSpPr>
          <p:nvPr/>
        </p:nvSpPr>
        <p:spPr bwMode="auto">
          <a:xfrm>
            <a:off x="6248400" y="3200400"/>
            <a:ext cx="533400" cy="609600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2"/>
              </a:solidFill>
            </a:endParaRPr>
          </a:p>
        </p:txBody>
      </p:sp>
      <p:sp>
        <p:nvSpPr>
          <p:cNvPr id="36875" name="TextBox 15"/>
          <p:cNvSpPr txBox="1">
            <a:spLocks noChangeArrowheads="1"/>
          </p:cNvSpPr>
          <p:nvPr/>
        </p:nvSpPr>
        <p:spPr bwMode="auto">
          <a:xfrm>
            <a:off x="6248400" y="3392488"/>
            <a:ext cx="56991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500</a:t>
            </a:r>
          </a:p>
        </p:txBody>
      </p:sp>
      <p:sp>
        <p:nvSpPr>
          <p:cNvPr id="36" name="Oval 8"/>
          <p:cNvSpPr>
            <a:spLocks noChangeArrowheads="1"/>
          </p:cNvSpPr>
          <p:nvPr/>
        </p:nvSpPr>
        <p:spPr bwMode="auto">
          <a:xfrm>
            <a:off x="5562600" y="2514600"/>
            <a:ext cx="533400" cy="6096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>
              <a:solidFill>
                <a:schemeClr val="tx2"/>
              </a:solidFill>
            </a:endParaRPr>
          </a:p>
        </p:txBody>
      </p:sp>
      <p:sp>
        <p:nvSpPr>
          <p:cNvPr id="36877" name="TextBox 16"/>
          <p:cNvSpPr txBox="1">
            <a:spLocks noChangeArrowheads="1"/>
          </p:cNvSpPr>
          <p:nvPr/>
        </p:nvSpPr>
        <p:spPr bwMode="auto">
          <a:xfrm>
            <a:off x="5592763" y="2667000"/>
            <a:ext cx="5683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200</a:t>
            </a: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7086600" y="3200400"/>
            <a:ext cx="533400" cy="609600"/>
            <a:chOff x="7086600" y="3200400"/>
            <a:chExt cx="533400" cy="609600"/>
          </a:xfrm>
        </p:grpSpPr>
        <p:sp>
          <p:nvSpPr>
            <p:cNvPr id="36910" name="Oval 11"/>
            <p:cNvSpPr>
              <a:spLocks noChangeArrowheads="1"/>
            </p:cNvSpPr>
            <p:nvPr/>
          </p:nvSpPr>
          <p:spPr bwMode="auto">
            <a:xfrm>
              <a:off x="7086600" y="32004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6911" name="TextBox 17"/>
            <p:cNvSpPr txBox="1">
              <a:spLocks noChangeArrowheads="1"/>
            </p:cNvSpPr>
            <p:nvPr/>
          </p:nvSpPr>
          <p:spPr bwMode="auto">
            <a:xfrm>
              <a:off x="7162800" y="3392168"/>
              <a:ext cx="31290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2"/>
                  </a:solidFill>
                </a:rPr>
                <a:t>5</a:t>
              </a:r>
            </a:p>
          </p:txBody>
        </p:sp>
      </p:grpSp>
      <p:grpSp>
        <p:nvGrpSpPr>
          <p:cNvPr id="4" name="Group 40"/>
          <p:cNvGrpSpPr>
            <a:grpSpLocks/>
          </p:cNvGrpSpPr>
          <p:nvPr/>
        </p:nvGrpSpPr>
        <p:grpSpPr bwMode="auto">
          <a:xfrm>
            <a:off x="7696200" y="2438400"/>
            <a:ext cx="533400" cy="609600"/>
            <a:chOff x="7696200" y="2438400"/>
            <a:chExt cx="533400" cy="609600"/>
          </a:xfrm>
        </p:grpSpPr>
        <p:sp>
          <p:nvSpPr>
            <p:cNvPr id="36908" name="Oval 10"/>
            <p:cNvSpPr>
              <a:spLocks noChangeArrowheads="1"/>
            </p:cNvSpPr>
            <p:nvPr/>
          </p:nvSpPr>
          <p:spPr bwMode="auto">
            <a:xfrm>
              <a:off x="7696200" y="2438400"/>
              <a:ext cx="533400" cy="6096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137160" rIns="0" bIns="0"/>
            <a:lstStyle/>
            <a:p>
              <a:pPr defTabSz="742950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6909" name="TextBox 18"/>
            <p:cNvSpPr txBox="1">
              <a:spLocks noChangeArrowheads="1"/>
            </p:cNvSpPr>
            <p:nvPr/>
          </p:nvSpPr>
          <p:spPr bwMode="auto">
            <a:xfrm>
              <a:off x="7712254" y="2630168"/>
              <a:ext cx="441146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>
                  <a:solidFill>
                    <a:schemeClr val="tx2"/>
                  </a:solidFill>
                </a:rPr>
                <a:t>10</a:t>
              </a:r>
            </a:p>
          </p:txBody>
        </p:sp>
      </p:grpSp>
      <p:cxnSp>
        <p:nvCxnSpPr>
          <p:cNvPr id="36880" name="Straight Connector 26"/>
          <p:cNvCxnSpPr>
            <a:cxnSpLocks noChangeShapeType="1"/>
            <a:stCxn id="35888" idx="3"/>
            <a:endCxn id="36" idx="7"/>
          </p:cNvCxnSpPr>
          <p:nvPr/>
        </p:nvCxnSpPr>
        <p:spPr bwMode="auto">
          <a:xfrm rot="5400000">
            <a:off x="5854701" y="2284412"/>
            <a:ext cx="482600" cy="1555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81" name="Straight Connector 45"/>
          <p:cNvCxnSpPr>
            <a:cxnSpLocks noChangeShapeType="1"/>
            <a:stCxn id="36912" idx="3"/>
            <a:endCxn id="36874" idx="0"/>
          </p:cNvCxnSpPr>
          <p:nvPr/>
        </p:nvCxnSpPr>
        <p:spPr bwMode="auto">
          <a:xfrm rot="5400000">
            <a:off x="6299994" y="2336006"/>
            <a:ext cx="1079500" cy="6492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82" name="Straight Connector 48"/>
          <p:cNvCxnSpPr>
            <a:cxnSpLocks noChangeShapeType="1"/>
            <a:stCxn id="36875" idx="3"/>
            <a:endCxn id="36910" idx="2"/>
          </p:cNvCxnSpPr>
          <p:nvPr/>
        </p:nvCxnSpPr>
        <p:spPr bwMode="auto">
          <a:xfrm flipV="1">
            <a:off x="6818313" y="3505200"/>
            <a:ext cx="268287" cy="571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83" name="Straight Connector 51"/>
          <p:cNvCxnSpPr>
            <a:cxnSpLocks noChangeShapeType="1"/>
            <a:stCxn id="36874" idx="1"/>
            <a:endCxn id="36" idx="4"/>
          </p:cNvCxnSpPr>
          <p:nvPr/>
        </p:nvCxnSpPr>
        <p:spPr bwMode="auto">
          <a:xfrm rot="16200000" flipV="1">
            <a:off x="5995194" y="2958306"/>
            <a:ext cx="165100" cy="4968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6884" name="TextBox 53"/>
          <p:cNvSpPr txBox="1">
            <a:spLocks noChangeArrowheads="1"/>
          </p:cNvSpPr>
          <p:nvPr/>
        </p:nvSpPr>
        <p:spPr bwMode="auto">
          <a:xfrm>
            <a:off x="6172200" y="1219200"/>
            <a:ext cx="3762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f1</a:t>
            </a:r>
          </a:p>
        </p:txBody>
      </p:sp>
      <p:sp>
        <p:nvSpPr>
          <p:cNvPr id="36885" name="TextBox 54"/>
          <p:cNvSpPr txBox="1">
            <a:spLocks noChangeArrowheads="1"/>
          </p:cNvSpPr>
          <p:nvPr/>
        </p:nvSpPr>
        <p:spPr bwMode="auto">
          <a:xfrm>
            <a:off x="7086600" y="1219200"/>
            <a:ext cx="3762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f2</a:t>
            </a:r>
          </a:p>
        </p:txBody>
      </p:sp>
      <p:sp>
        <p:nvSpPr>
          <p:cNvPr id="36886" name="TextBox 55"/>
          <p:cNvSpPr txBox="1">
            <a:spLocks noChangeArrowheads="1"/>
          </p:cNvSpPr>
          <p:nvPr/>
        </p:nvSpPr>
        <p:spPr bwMode="auto">
          <a:xfrm>
            <a:off x="8229600" y="2554288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f3</a:t>
            </a:r>
          </a:p>
        </p:txBody>
      </p:sp>
      <p:sp>
        <p:nvSpPr>
          <p:cNvPr id="36887" name="TextBox 56"/>
          <p:cNvSpPr txBox="1">
            <a:spLocks noChangeArrowheads="1"/>
          </p:cNvSpPr>
          <p:nvPr/>
        </p:nvSpPr>
        <p:spPr bwMode="auto">
          <a:xfrm>
            <a:off x="7548563" y="3429000"/>
            <a:ext cx="376237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f4</a:t>
            </a:r>
          </a:p>
        </p:txBody>
      </p:sp>
      <p:sp>
        <p:nvSpPr>
          <p:cNvPr id="36888" name="TextBox 57"/>
          <p:cNvSpPr txBox="1">
            <a:spLocks noChangeArrowheads="1"/>
          </p:cNvSpPr>
          <p:nvPr/>
        </p:nvSpPr>
        <p:spPr bwMode="auto">
          <a:xfrm>
            <a:off x="6019800" y="3849688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f5</a:t>
            </a:r>
          </a:p>
        </p:txBody>
      </p:sp>
      <p:sp>
        <p:nvSpPr>
          <p:cNvPr id="36889" name="TextBox 58"/>
          <p:cNvSpPr txBox="1">
            <a:spLocks noChangeArrowheads="1"/>
          </p:cNvSpPr>
          <p:nvPr/>
        </p:nvSpPr>
        <p:spPr bwMode="auto">
          <a:xfrm>
            <a:off x="5186363" y="2514600"/>
            <a:ext cx="376237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f6</a:t>
            </a:r>
          </a:p>
        </p:txBody>
      </p:sp>
      <p:sp>
        <p:nvSpPr>
          <p:cNvPr id="36890" name="Rounded Rectangle 59"/>
          <p:cNvSpPr>
            <a:spLocks noChangeArrowheads="1"/>
          </p:cNvSpPr>
          <p:nvPr/>
        </p:nvSpPr>
        <p:spPr bwMode="auto">
          <a:xfrm>
            <a:off x="6172200" y="4876800"/>
            <a:ext cx="838200" cy="14478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/>
          </a:p>
        </p:txBody>
      </p:sp>
      <p:sp>
        <p:nvSpPr>
          <p:cNvPr id="36891" name="Rounded Rectangle 60"/>
          <p:cNvSpPr>
            <a:spLocks noChangeArrowheads="1"/>
          </p:cNvSpPr>
          <p:nvPr/>
        </p:nvSpPr>
        <p:spPr bwMode="auto">
          <a:xfrm>
            <a:off x="7315200" y="4876800"/>
            <a:ext cx="838200" cy="14478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pPr defTabSz="742950"/>
            <a:endParaRPr lang="en-US"/>
          </a:p>
        </p:txBody>
      </p:sp>
      <p:sp>
        <p:nvSpPr>
          <p:cNvPr id="36892" name="TextBox 62"/>
          <p:cNvSpPr txBox="1">
            <a:spLocks noChangeArrowheads="1"/>
          </p:cNvSpPr>
          <p:nvPr/>
        </p:nvSpPr>
        <p:spPr bwMode="auto">
          <a:xfrm>
            <a:off x="6248400" y="4953000"/>
            <a:ext cx="3762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f5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7467600" y="4953000"/>
            <a:ext cx="3762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f1</a:t>
            </a:r>
          </a:p>
        </p:txBody>
      </p:sp>
      <p:sp>
        <p:nvSpPr>
          <p:cNvPr id="36894" name="TextBox 64"/>
          <p:cNvSpPr txBox="1">
            <a:spLocks noChangeArrowheads="1"/>
          </p:cNvSpPr>
          <p:nvPr/>
        </p:nvSpPr>
        <p:spPr bwMode="auto">
          <a:xfrm>
            <a:off x="7467600" y="5211763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f2</a:t>
            </a:r>
          </a:p>
        </p:txBody>
      </p:sp>
      <p:sp>
        <p:nvSpPr>
          <p:cNvPr id="36895" name="TextBox 65"/>
          <p:cNvSpPr txBox="1">
            <a:spLocks noChangeArrowheads="1"/>
          </p:cNvSpPr>
          <p:nvPr/>
        </p:nvSpPr>
        <p:spPr bwMode="auto">
          <a:xfrm>
            <a:off x="7467600" y="5495925"/>
            <a:ext cx="3762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f3</a:t>
            </a:r>
          </a:p>
        </p:txBody>
      </p:sp>
      <p:sp>
        <p:nvSpPr>
          <p:cNvPr id="36896" name="TextBox 66"/>
          <p:cNvSpPr txBox="1">
            <a:spLocks noChangeArrowheads="1"/>
          </p:cNvSpPr>
          <p:nvPr/>
        </p:nvSpPr>
        <p:spPr bwMode="auto">
          <a:xfrm>
            <a:off x="7467600" y="5754688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f4</a:t>
            </a: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7467600" y="5983288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f6</a:t>
            </a:r>
          </a:p>
        </p:txBody>
      </p:sp>
      <p:sp>
        <p:nvSpPr>
          <p:cNvPr id="36898" name="TextBox 68"/>
          <p:cNvSpPr txBox="1">
            <a:spLocks noChangeArrowheads="1"/>
          </p:cNvSpPr>
          <p:nvPr/>
        </p:nvSpPr>
        <p:spPr bwMode="auto">
          <a:xfrm>
            <a:off x="6781800" y="2438400"/>
            <a:ext cx="56991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100</a:t>
            </a:r>
          </a:p>
        </p:txBody>
      </p:sp>
      <p:sp>
        <p:nvSpPr>
          <p:cNvPr id="36899" name="TextBox 69"/>
          <p:cNvSpPr txBox="1">
            <a:spLocks noChangeArrowheads="1"/>
          </p:cNvSpPr>
          <p:nvPr/>
        </p:nvSpPr>
        <p:spPr bwMode="auto">
          <a:xfrm>
            <a:off x="5638800" y="3200400"/>
            <a:ext cx="56991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150</a:t>
            </a:r>
          </a:p>
        </p:txBody>
      </p:sp>
      <p:cxnSp>
        <p:nvCxnSpPr>
          <p:cNvPr id="36900" name="Straight Connector 71"/>
          <p:cNvCxnSpPr>
            <a:cxnSpLocks noChangeShapeType="1"/>
            <a:stCxn id="36" idx="7"/>
            <a:endCxn id="36913" idx="1"/>
          </p:cNvCxnSpPr>
          <p:nvPr/>
        </p:nvCxnSpPr>
        <p:spPr bwMode="auto">
          <a:xfrm rot="5400000" flipH="1" flipV="1">
            <a:off x="6212682" y="1729581"/>
            <a:ext cx="679450" cy="10683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6901" name="TextBox 73"/>
          <p:cNvSpPr txBox="1">
            <a:spLocks noChangeArrowheads="1"/>
          </p:cNvSpPr>
          <p:nvPr/>
        </p:nvSpPr>
        <p:spPr bwMode="auto">
          <a:xfrm>
            <a:off x="6172200" y="2286000"/>
            <a:ext cx="64611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-250</a:t>
            </a:r>
          </a:p>
        </p:txBody>
      </p:sp>
      <p:sp>
        <p:nvSpPr>
          <p:cNvPr id="36902" name="TextBox 74"/>
          <p:cNvSpPr txBox="1">
            <a:spLocks noChangeArrowheads="1"/>
          </p:cNvSpPr>
          <p:nvPr/>
        </p:nvSpPr>
        <p:spPr bwMode="auto">
          <a:xfrm>
            <a:off x="5730875" y="2057400"/>
            <a:ext cx="4413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10</a:t>
            </a:r>
          </a:p>
        </p:txBody>
      </p:sp>
      <p:cxnSp>
        <p:nvCxnSpPr>
          <p:cNvPr id="36903" name="Straight Connector 76"/>
          <p:cNvCxnSpPr>
            <a:cxnSpLocks noChangeShapeType="1"/>
            <a:stCxn id="36912" idx="5"/>
            <a:endCxn id="36908" idx="1"/>
          </p:cNvCxnSpPr>
          <p:nvPr/>
        </p:nvCxnSpPr>
        <p:spPr bwMode="auto">
          <a:xfrm rot="16200000" flipH="1">
            <a:off x="7454901" y="2208212"/>
            <a:ext cx="406400" cy="231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6904" name="TextBox 78"/>
          <p:cNvSpPr txBox="1">
            <a:spLocks noChangeArrowheads="1"/>
          </p:cNvSpPr>
          <p:nvPr/>
        </p:nvSpPr>
        <p:spPr bwMode="auto">
          <a:xfrm>
            <a:off x="6781800" y="3505200"/>
            <a:ext cx="3127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36905" name="TextBox 79"/>
          <p:cNvSpPr txBox="1">
            <a:spLocks noChangeArrowheads="1"/>
          </p:cNvSpPr>
          <p:nvPr/>
        </p:nvSpPr>
        <p:spPr bwMode="auto">
          <a:xfrm>
            <a:off x="7620000" y="2133600"/>
            <a:ext cx="3127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6248400" y="5145088"/>
            <a:ext cx="376238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f6</a:t>
            </a: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6248400" y="5334000"/>
            <a:ext cx="376238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chemeClr val="tx2"/>
                </a:solidFill>
              </a:rPr>
              <a:t>f1</a:t>
            </a:r>
          </a:p>
        </p:txBody>
      </p:sp>
      <p:sp>
        <p:nvSpPr>
          <p:cNvPr id="52" name="Date Placeholder 51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53" name="Footer Placeholder 5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358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358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358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8" grpId="0"/>
      <p:bldP spid="49" grpId="0"/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Implementation</a:t>
            </a:r>
          </a:p>
        </p:txBody>
      </p:sp>
      <p:sp>
        <p:nvSpPr>
          <p:cNvPr id="37894" name="Rectangle 31"/>
          <p:cNvSpPr>
            <a:spLocks noChangeArrowheads="1"/>
          </p:cNvSpPr>
          <p:nvPr/>
        </p:nvSpPr>
        <p:spPr bwMode="black">
          <a:xfrm>
            <a:off x="1755775" y="1447800"/>
            <a:ext cx="990600" cy="10668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137160" rIns="0" bIns="0" anchor="ctr"/>
          <a:lstStyle/>
          <a:p>
            <a:endParaRPr lang="en-US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7895" name="Text Box 32"/>
          <p:cNvSpPr txBox="1">
            <a:spLocks noChangeArrowheads="1"/>
          </p:cNvSpPr>
          <p:nvPr/>
        </p:nvSpPr>
        <p:spPr bwMode="black">
          <a:xfrm>
            <a:off x="1908175" y="1676400"/>
            <a:ext cx="730250" cy="665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137160" rIns="0" bIns="0">
            <a:spAutoFit/>
          </a:bodyPr>
          <a:lstStyle/>
          <a:p>
            <a:pPr defTabSz="742950">
              <a:buFontTx/>
              <a:buNone/>
            </a:pPr>
            <a:r>
              <a:rPr lang="en-US">
                <a:solidFill>
                  <a:schemeClr val="tx1"/>
                </a:solidFill>
                <a:latin typeface="Arial" charset="0"/>
                <a:cs typeface="Arial" charset="0"/>
              </a:rPr>
              <a:t>Source</a:t>
            </a:r>
          </a:p>
          <a:p>
            <a:pPr defTabSz="742950">
              <a:buFontTx/>
              <a:buNone/>
            </a:pPr>
            <a:r>
              <a:rPr lang="en-US">
                <a:solidFill>
                  <a:schemeClr val="tx1"/>
                </a:solidFill>
                <a:latin typeface="Arial" charset="0"/>
                <a:cs typeface="Arial" charset="0"/>
              </a:rPr>
              <a:t>Files</a:t>
            </a:r>
          </a:p>
        </p:txBody>
      </p:sp>
      <p:sp>
        <p:nvSpPr>
          <p:cNvPr id="37896" name="Oval 38"/>
          <p:cNvSpPr>
            <a:spLocks noChangeArrowheads="1"/>
          </p:cNvSpPr>
          <p:nvPr/>
        </p:nvSpPr>
        <p:spPr bwMode="black">
          <a:xfrm>
            <a:off x="1674813" y="3276600"/>
            <a:ext cx="1066800" cy="1066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137160" rIns="0" bIns="0" anchor="ctr"/>
          <a:lstStyle/>
          <a:p>
            <a:endParaRPr lang="en-US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7897" name="Text Box 39"/>
          <p:cNvSpPr txBox="1">
            <a:spLocks noChangeArrowheads="1"/>
          </p:cNvSpPr>
          <p:nvPr/>
        </p:nvSpPr>
        <p:spPr bwMode="black">
          <a:xfrm>
            <a:off x="1827213" y="3546475"/>
            <a:ext cx="679450" cy="387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137160" rIns="0" bIns="0">
            <a:spAutoFit/>
          </a:bodyPr>
          <a:lstStyle/>
          <a:p>
            <a:pPr defTabSz="742950">
              <a:buFontTx/>
              <a:buNone/>
            </a:pPr>
            <a:r>
              <a:rPr lang="en-US">
                <a:solidFill>
                  <a:schemeClr val="tx1"/>
                </a:solidFill>
                <a:latin typeface="Arial" charset="0"/>
                <a:cs typeface="Arial" charset="0"/>
              </a:rPr>
              <a:t>   build</a:t>
            </a:r>
          </a:p>
        </p:txBody>
      </p:sp>
      <p:sp>
        <p:nvSpPr>
          <p:cNvPr id="37898" name="Line 40"/>
          <p:cNvSpPr>
            <a:spLocks noChangeShapeType="1"/>
          </p:cNvSpPr>
          <p:nvPr/>
        </p:nvSpPr>
        <p:spPr bwMode="black">
          <a:xfrm>
            <a:off x="2212975" y="2514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0" tIns="137160" rIns="0" bIns="0"/>
          <a:lstStyle/>
          <a:p>
            <a:endParaRPr lang="en-US"/>
          </a:p>
        </p:txBody>
      </p:sp>
      <p:sp>
        <p:nvSpPr>
          <p:cNvPr id="37899" name="Rectangle 41"/>
          <p:cNvSpPr>
            <a:spLocks noChangeArrowheads="1"/>
          </p:cNvSpPr>
          <p:nvPr/>
        </p:nvSpPr>
        <p:spPr bwMode="black">
          <a:xfrm>
            <a:off x="1831975" y="4724400"/>
            <a:ext cx="762000" cy="8382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137160" rIns="0" bIns="0" anchor="ctr"/>
          <a:lstStyle/>
          <a:p>
            <a:pPr defTabSz="742950">
              <a:buFontTx/>
              <a:buNone/>
            </a:pPr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Executable</a:t>
            </a:r>
          </a:p>
        </p:txBody>
      </p:sp>
      <p:sp>
        <p:nvSpPr>
          <p:cNvPr id="37900" name="Oval 46"/>
          <p:cNvSpPr>
            <a:spLocks noChangeArrowheads="1"/>
          </p:cNvSpPr>
          <p:nvPr/>
        </p:nvSpPr>
        <p:spPr bwMode="black">
          <a:xfrm>
            <a:off x="3127375" y="4648200"/>
            <a:ext cx="1066800" cy="1066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137160" rIns="0" bIns="0" anchor="ctr"/>
          <a:lstStyle/>
          <a:p>
            <a:endParaRPr lang="en-US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7901" name="Text Box 47"/>
          <p:cNvSpPr txBox="1">
            <a:spLocks noChangeArrowheads="1"/>
          </p:cNvSpPr>
          <p:nvPr/>
        </p:nvSpPr>
        <p:spPr bwMode="black">
          <a:xfrm>
            <a:off x="3284538" y="4949825"/>
            <a:ext cx="681037" cy="38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137160" rIns="0" bIns="0">
            <a:spAutoFit/>
          </a:bodyPr>
          <a:lstStyle/>
          <a:p>
            <a:pPr defTabSz="742950">
              <a:buFontTx/>
              <a:buNone/>
            </a:pPr>
            <a:r>
              <a:rPr lang="en-US">
                <a:solidFill>
                  <a:schemeClr val="tx1"/>
                </a:solidFill>
                <a:latin typeface="Arial" charset="0"/>
                <a:cs typeface="Arial" charset="0"/>
              </a:rPr>
              <a:t>caliper</a:t>
            </a:r>
          </a:p>
        </p:txBody>
      </p:sp>
      <p:sp>
        <p:nvSpPr>
          <p:cNvPr id="37902" name="Line 49"/>
          <p:cNvSpPr>
            <a:spLocks noChangeShapeType="1"/>
          </p:cNvSpPr>
          <p:nvPr/>
        </p:nvSpPr>
        <p:spPr bwMode="black">
          <a:xfrm>
            <a:off x="2212975" y="4343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</p:spPr>
        <p:txBody>
          <a:bodyPr lIns="0" tIns="137160" rIns="0" bIns="0"/>
          <a:lstStyle/>
          <a:p>
            <a:endParaRPr lang="en-US"/>
          </a:p>
        </p:txBody>
      </p:sp>
      <p:sp>
        <p:nvSpPr>
          <p:cNvPr id="37903" name="Line 50"/>
          <p:cNvSpPr>
            <a:spLocks noChangeShapeType="1"/>
          </p:cNvSpPr>
          <p:nvPr/>
        </p:nvSpPr>
        <p:spPr bwMode="black">
          <a:xfrm>
            <a:off x="2593975" y="5181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</p:spPr>
        <p:txBody>
          <a:bodyPr lIns="0" tIns="137160" rIns="0" bIns="0"/>
          <a:lstStyle/>
          <a:p>
            <a:endParaRPr lang="en-US"/>
          </a:p>
        </p:txBody>
      </p:sp>
      <p:sp>
        <p:nvSpPr>
          <p:cNvPr id="37904" name="Text Box 53"/>
          <p:cNvSpPr txBox="1">
            <a:spLocks noChangeArrowheads="1"/>
          </p:cNvSpPr>
          <p:nvPr/>
        </p:nvSpPr>
        <p:spPr bwMode="black">
          <a:xfrm>
            <a:off x="5865813" y="4800600"/>
            <a:ext cx="833437" cy="665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137160" rIns="0" bIns="0">
            <a:spAutoFit/>
          </a:bodyPr>
          <a:lstStyle/>
          <a:p>
            <a:pPr defTabSz="742950">
              <a:buFontTx/>
              <a:buNone/>
            </a:pPr>
            <a:r>
              <a:rPr lang="en-US">
                <a:solidFill>
                  <a:schemeClr val="tx1"/>
                </a:solidFill>
                <a:latin typeface="Arial" charset="0"/>
                <a:cs typeface="Arial" charset="0"/>
              </a:rPr>
              <a:t>Process</a:t>
            </a:r>
          </a:p>
          <a:p>
            <a:pPr defTabSz="742950">
              <a:buFontTx/>
              <a:buNone/>
            </a:pPr>
            <a:r>
              <a:rPr lang="en-US">
                <a:solidFill>
                  <a:schemeClr val="tx1"/>
                </a:solidFill>
                <a:latin typeface="Arial" charset="0"/>
                <a:cs typeface="Arial" charset="0"/>
              </a:rPr>
              <a:t>trace </a:t>
            </a:r>
          </a:p>
        </p:txBody>
      </p:sp>
      <p:sp>
        <p:nvSpPr>
          <p:cNvPr id="37905" name="Rectangle 55"/>
          <p:cNvSpPr>
            <a:spLocks noChangeArrowheads="1"/>
          </p:cNvSpPr>
          <p:nvPr/>
        </p:nvSpPr>
        <p:spPr bwMode="black">
          <a:xfrm>
            <a:off x="3276600" y="2971800"/>
            <a:ext cx="762000" cy="8382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137160" rIns="0" bIns="0" anchor="ctr"/>
          <a:lstStyle/>
          <a:p>
            <a:pPr algn="ctr" defTabSz="742950">
              <a:buFontTx/>
              <a:buNone/>
            </a:pPr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Hotness</a:t>
            </a:r>
          </a:p>
        </p:txBody>
      </p:sp>
      <p:sp>
        <p:nvSpPr>
          <p:cNvPr id="37906" name="Rectangle 56"/>
          <p:cNvSpPr>
            <a:spLocks noChangeArrowheads="1"/>
          </p:cNvSpPr>
          <p:nvPr/>
        </p:nvSpPr>
        <p:spPr bwMode="black">
          <a:xfrm>
            <a:off x="5943600" y="2971800"/>
            <a:ext cx="762000" cy="8382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137160" rIns="0" bIns="0" anchor="ctr"/>
          <a:lstStyle/>
          <a:p>
            <a:pPr algn="ctr" defTabSz="742950">
              <a:buFontTx/>
              <a:buNone/>
            </a:pPr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Conc.</a:t>
            </a:r>
          </a:p>
          <a:p>
            <a:pPr algn="ctr" defTabSz="742950">
              <a:buFontTx/>
              <a:buNone/>
            </a:pPr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Profile</a:t>
            </a:r>
          </a:p>
        </p:txBody>
      </p:sp>
      <p:sp>
        <p:nvSpPr>
          <p:cNvPr id="37907" name="Oval 60"/>
          <p:cNvSpPr>
            <a:spLocks noChangeArrowheads="1"/>
          </p:cNvSpPr>
          <p:nvPr/>
        </p:nvSpPr>
        <p:spPr bwMode="black">
          <a:xfrm>
            <a:off x="5789613" y="1449388"/>
            <a:ext cx="1066800" cy="1066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137160" rIns="0" bIns="0" anchor="ctr"/>
          <a:lstStyle/>
          <a:p>
            <a:endParaRPr lang="en-US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7908" name="Text Box 68"/>
          <p:cNvSpPr txBox="1">
            <a:spLocks noChangeArrowheads="1"/>
          </p:cNvSpPr>
          <p:nvPr/>
        </p:nvSpPr>
        <p:spPr bwMode="black">
          <a:xfrm>
            <a:off x="6018213" y="1601788"/>
            <a:ext cx="692150" cy="665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137160" rIns="0" bIns="0">
            <a:spAutoFit/>
          </a:bodyPr>
          <a:lstStyle/>
          <a:p>
            <a:pPr defTabSz="742950">
              <a:buFontTx/>
              <a:buNone/>
            </a:pPr>
            <a:r>
              <a:rPr lang="en-US">
                <a:solidFill>
                  <a:schemeClr val="tx1"/>
                </a:solidFill>
                <a:latin typeface="Arial" charset="0"/>
                <a:cs typeface="Arial" charset="0"/>
              </a:rPr>
              <a:t>Layout</a:t>
            </a:r>
          </a:p>
          <a:p>
            <a:pPr defTabSz="742950">
              <a:buFontTx/>
              <a:buNone/>
            </a:pPr>
            <a:r>
              <a:rPr lang="en-US">
                <a:solidFill>
                  <a:schemeClr val="tx1"/>
                </a:solidFill>
                <a:latin typeface="Arial" charset="0"/>
                <a:cs typeface="Arial" charset="0"/>
              </a:rPr>
              <a:t>tool</a:t>
            </a:r>
          </a:p>
        </p:txBody>
      </p:sp>
      <p:sp>
        <p:nvSpPr>
          <p:cNvPr id="37909" name="Text Box 70"/>
          <p:cNvSpPr txBox="1">
            <a:spLocks noChangeArrowheads="1"/>
          </p:cNvSpPr>
          <p:nvPr/>
        </p:nvSpPr>
        <p:spPr bwMode="black">
          <a:xfrm>
            <a:off x="7156450" y="1830388"/>
            <a:ext cx="692150" cy="3873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137160" rIns="0" bIns="0">
            <a:spAutoFit/>
          </a:bodyPr>
          <a:lstStyle/>
          <a:p>
            <a:pPr defTabSz="742950">
              <a:buFontTx/>
              <a:buNone/>
            </a:pPr>
            <a:r>
              <a:rPr lang="en-US">
                <a:solidFill>
                  <a:schemeClr val="tx1"/>
                </a:solidFill>
                <a:latin typeface="Arial" charset="0"/>
                <a:cs typeface="Arial" charset="0"/>
              </a:rPr>
              <a:t>Layout</a:t>
            </a:r>
          </a:p>
        </p:txBody>
      </p:sp>
      <p:sp>
        <p:nvSpPr>
          <p:cNvPr id="37910" name="Line 71"/>
          <p:cNvSpPr>
            <a:spLocks noChangeShapeType="1"/>
          </p:cNvSpPr>
          <p:nvPr/>
        </p:nvSpPr>
        <p:spPr bwMode="black">
          <a:xfrm>
            <a:off x="6851650" y="19827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</p:spPr>
        <p:txBody>
          <a:bodyPr lIns="0" tIns="137160" rIns="0" bIns="0"/>
          <a:lstStyle/>
          <a:p>
            <a:endParaRPr lang="en-US"/>
          </a:p>
        </p:txBody>
      </p:sp>
      <p:sp>
        <p:nvSpPr>
          <p:cNvPr id="37911" name="Text Box 83"/>
          <p:cNvSpPr txBox="1">
            <a:spLocks noChangeArrowheads="1"/>
          </p:cNvSpPr>
          <p:nvPr/>
        </p:nvSpPr>
        <p:spPr bwMode="black">
          <a:xfrm>
            <a:off x="7156450" y="2503488"/>
            <a:ext cx="642938" cy="4699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0" tIns="137160" rIns="0" bIns="0">
            <a:spAutoFit/>
          </a:bodyPr>
          <a:lstStyle/>
          <a:p>
            <a:pPr defTabSz="742950">
              <a:buFontTx/>
              <a:buNone/>
            </a:pPr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Layout rationale</a:t>
            </a:r>
          </a:p>
        </p:txBody>
      </p:sp>
      <p:sp>
        <p:nvSpPr>
          <p:cNvPr id="37912" name="Line 84"/>
          <p:cNvSpPr>
            <a:spLocks noChangeShapeType="1"/>
          </p:cNvSpPr>
          <p:nvPr/>
        </p:nvSpPr>
        <p:spPr bwMode="black">
          <a:xfrm>
            <a:off x="6927850" y="1982788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137160" rIns="0" bIns="0"/>
          <a:lstStyle/>
          <a:p>
            <a:endParaRPr lang="en-US"/>
          </a:p>
        </p:txBody>
      </p:sp>
      <p:sp>
        <p:nvSpPr>
          <p:cNvPr id="37913" name="Line 85"/>
          <p:cNvSpPr>
            <a:spLocks noChangeShapeType="1"/>
          </p:cNvSpPr>
          <p:nvPr/>
        </p:nvSpPr>
        <p:spPr bwMode="black">
          <a:xfrm>
            <a:off x="6927850" y="266858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0" tIns="137160" rIns="0" bIns="0"/>
          <a:lstStyle/>
          <a:p>
            <a:endParaRPr lang="en-US"/>
          </a:p>
        </p:txBody>
      </p:sp>
      <p:sp>
        <p:nvSpPr>
          <p:cNvPr id="37914" name="Oval 38"/>
          <p:cNvSpPr>
            <a:spLocks noChangeArrowheads="1"/>
          </p:cNvSpPr>
          <p:nvPr/>
        </p:nvSpPr>
        <p:spPr bwMode="black">
          <a:xfrm>
            <a:off x="3124200" y="1447800"/>
            <a:ext cx="1066800" cy="1066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137160" rIns="0" bIns="0" anchor="ctr"/>
          <a:lstStyle/>
          <a:p>
            <a:pPr algn="ctr">
              <a:buFontTx/>
              <a:buNone/>
            </a:pPr>
            <a:r>
              <a:rPr lang="en-US" sz="1600">
                <a:solidFill>
                  <a:schemeClr val="tx1"/>
                </a:solidFill>
                <a:latin typeface="Arial" charset="0"/>
                <a:cs typeface="Arial" charset="0"/>
              </a:rPr>
              <a:t>Analysis</a:t>
            </a:r>
            <a:endParaRPr lang="en-US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69" name="Straight Arrow Connector 68"/>
          <p:cNvCxnSpPr>
            <a:stCxn id="37894" idx="3"/>
            <a:endCxn id="37914" idx="2"/>
          </p:cNvCxnSpPr>
          <p:nvPr/>
        </p:nvCxnSpPr>
        <p:spPr>
          <a:xfrm>
            <a:off x="2746375" y="1981200"/>
            <a:ext cx="37782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37905" idx="0"/>
            <a:endCxn id="37914" idx="4"/>
          </p:cNvCxnSpPr>
          <p:nvPr/>
        </p:nvCxnSpPr>
        <p:spPr>
          <a:xfrm rot="5400000" flipH="1" flipV="1">
            <a:off x="3429001" y="2743200"/>
            <a:ext cx="457200" cy="3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0800000">
            <a:off x="3657600" y="4191000"/>
            <a:ext cx="2667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endCxn id="37905" idx="2"/>
          </p:cNvCxnSpPr>
          <p:nvPr/>
        </p:nvCxnSpPr>
        <p:spPr>
          <a:xfrm rot="5400000" flipH="1" flipV="1">
            <a:off x="3467101" y="4000500"/>
            <a:ext cx="381000" cy="3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37906" idx="0"/>
            <a:endCxn id="37907" idx="4"/>
          </p:cNvCxnSpPr>
          <p:nvPr/>
        </p:nvCxnSpPr>
        <p:spPr>
          <a:xfrm rot="16200000" flipV="1">
            <a:off x="6096001" y="2743200"/>
            <a:ext cx="455612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20" name="Oval 60"/>
          <p:cNvSpPr>
            <a:spLocks noChangeArrowheads="1"/>
          </p:cNvSpPr>
          <p:nvPr/>
        </p:nvSpPr>
        <p:spPr bwMode="black">
          <a:xfrm>
            <a:off x="5791200" y="4648200"/>
            <a:ext cx="1066800" cy="1066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137160" rIns="0" bIns="0" anchor="ctr"/>
          <a:lstStyle/>
          <a:p>
            <a:endParaRPr lang="en-US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93" name="Straight Arrow Connector 92"/>
          <p:cNvCxnSpPr>
            <a:stCxn id="37920" idx="0"/>
            <a:endCxn id="37906" idx="2"/>
          </p:cNvCxnSpPr>
          <p:nvPr/>
        </p:nvCxnSpPr>
        <p:spPr>
          <a:xfrm rot="5400000" flipH="1" flipV="1">
            <a:off x="5905501" y="4229100"/>
            <a:ext cx="838200" cy="3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angle 106"/>
          <p:cNvSpPr/>
          <p:nvPr/>
        </p:nvSpPr>
        <p:spPr>
          <a:xfrm>
            <a:off x="4724400" y="4876800"/>
            <a:ext cx="762000" cy="60960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PMU Trace</a:t>
            </a:r>
          </a:p>
        </p:txBody>
      </p:sp>
      <p:cxnSp>
        <p:nvCxnSpPr>
          <p:cNvPr id="109" name="Straight Arrow Connector 108"/>
          <p:cNvCxnSpPr>
            <a:stCxn id="37900" idx="6"/>
            <a:endCxn id="107" idx="1"/>
          </p:cNvCxnSpPr>
          <p:nvPr/>
        </p:nvCxnSpPr>
        <p:spPr>
          <a:xfrm>
            <a:off x="4194175" y="5181600"/>
            <a:ext cx="53022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107" idx="3"/>
            <a:endCxn id="37920" idx="2"/>
          </p:cNvCxnSpPr>
          <p:nvPr/>
        </p:nvCxnSpPr>
        <p:spPr>
          <a:xfrm>
            <a:off x="5486400" y="5181600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25" name="Rectangle 56"/>
          <p:cNvSpPr>
            <a:spLocks noChangeArrowheads="1"/>
          </p:cNvSpPr>
          <p:nvPr/>
        </p:nvSpPr>
        <p:spPr bwMode="black">
          <a:xfrm>
            <a:off x="4648200" y="1565275"/>
            <a:ext cx="762000" cy="8382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137160" rIns="0" bIns="0" anchor="ctr"/>
          <a:lstStyle/>
          <a:p>
            <a:pPr algn="ctr" defTabSz="742950">
              <a:buFontTx/>
              <a:buNone/>
            </a:pPr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BB to field</a:t>
            </a:r>
          </a:p>
          <a:p>
            <a:pPr algn="ctr" defTabSz="742950">
              <a:buFontTx/>
              <a:buNone/>
            </a:pPr>
            <a:r>
              <a:rPr lang="en-US" sz="1200">
                <a:solidFill>
                  <a:schemeClr val="tx1"/>
                </a:solidFill>
                <a:latin typeface="Arial" charset="0"/>
                <a:cs typeface="Arial" charset="0"/>
              </a:rPr>
              <a:t>map</a:t>
            </a:r>
          </a:p>
          <a:p>
            <a:pPr algn="ctr" defTabSz="742950">
              <a:buFontTx/>
              <a:buNone/>
            </a:pPr>
            <a:endParaRPr lang="en-US" sz="12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118" name="Straight Arrow Connector 117"/>
          <p:cNvCxnSpPr>
            <a:stCxn id="37914" idx="6"/>
            <a:endCxn id="37925" idx="1"/>
          </p:cNvCxnSpPr>
          <p:nvPr/>
        </p:nvCxnSpPr>
        <p:spPr>
          <a:xfrm>
            <a:off x="4191000" y="1981200"/>
            <a:ext cx="457200" cy="3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>
            <a:stCxn id="37925" idx="3"/>
            <a:endCxn id="37907" idx="2"/>
          </p:cNvCxnSpPr>
          <p:nvPr/>
        </p:nvCxnSpPr>
        <p:spPr>
          <a:xfrm flipV="1">
            <a:off x="5410200" y="1982788"/>
            <a:ext cx="379413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Date Placeholder 39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41" name="Footer Placeholder 4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Experimental setup</a:t>
            </a:r>
          </a:p>
        </p:txBody>
      </p:sp>
      <p:sp>
        <p:nvSpPr>
          <p:cNvPr id="27654" name="Rectangle 3"/>
          <p:cNvSpPr>
            <a:spLocks noGrp="1" noChangeArrowheads="1"/>
          </p:cNvSpPr>
          <p:nvPr>
            <p:ph idx="1"/>
          </p:nvPr>
        </p:nvSpPr>
        <p:spPr>
          <a:xfrm>
            <a:off x="336550" y="1273175"/>
            <a:ext cx="5378450" cy="5270500"/>
          </a:xfrm>
        </p:spPr>
        <p:txBody>
          <a:bodyPr rtlCol="0"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n-US" dirty="0" smtClean="0"/>
              <a:t>Target application :  HP-UX kernel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Key structures heavily hand optimized by kernel performance engineers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n-US" dirty="0" smtClean="0"/>
              <a:t>Profile runs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16 CPU Itanium2</a:t>
            </a:r>
            <a:r>
              <a:rPr lang="en-US" baseline="30000" dirty="0" smtClean="0"/>
              <a:t>®</a:t>
            </a:r>
            <a:r>
              <a:rPr lang="en-US" dirty="0" smtClean="0"/>
              <a:t> machine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n-US" dirty="0" smtClean="0"/>
              <a:t>Measurement runs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HP Superdome</a:t>
            </a:r>
            <a:r>
              <a:rPr lang="en-US" baseline="30000" dirty="0" smtClean="0"/>
              <a:t>®</a:t>
            </a:r>
            <a:r>
              <a:rPr lang="en-US" dirty="0" smtClean="0"/>
              <a:t>  with 128  Itanium2</a:t>
            </a:r>
            <a:r>
              <a:rPr lang="en-US" baseline="30000" dirty="0" smtClean="0"/>
              <a:t>®</a:t>
            </a:r>
            <a:r>
              <a:rPr lang="en-US" dirty="0" smtClean="0"/>
              <a:t> CPUs</a:t>
            </a:r>
          </a:p>
          <a:p>
            <a:pPr lvl="2" indent="-24688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8 CPUS per Cell</a:t>
            </a:r>
          </a:p>
          <a:p>
            <a:pPr lvl="2" indent="-24688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4 Cells per Crossbar</a:t>
            </a:r>
          </a:p>
          <a:p>
            <a:pPr lvl="2" indent="-24688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2 Crossbars per backplane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Access latencies increase from cell-local to cross-bar local to inter-crossbar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"/>
              <a:defRPr/>
            </a:pPr>
            <a:endParaRPr lang="en-US" dirty="0" smtClean="0"/>
          </a:p>
        </p:txBody>
      </p:sp>
      <p:pic>
        <p:nvPicPr>
          <p:cNvPr id="3891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black">
          <a:xfrm>
            <a:off x="5653088" y="1752600"/>
            <a:ext cx="3429000" cy="3505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9" name="Date Placeholder 8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Experimental setup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336550" y="1273175"/>
            <a:ext cx="8274050" cy="5270500"/>
          </a:xfrm>
        </p:spPr>
        <p:txBody>
          <a:bodyPr/>
          <a:lstStyle/>
          <a:p>
            <a:pPr eaLnBrk="1" hangingPunct="1"/>
            <a:r>
              <a:rPr lang="en-US" smtClean="0"/>
              <a:t>SPEC Software Development Environment Throughput (SDET) benchmark</a:t>
            </a:r>
          </a:p>
          <a:p>
            <a:pPr lvl="1" eaLnBrk="1" hangingPunct="1"/>
            <a:r>
              <a:rPr lang="en-US" smtClean="0"/>
              <a:t>Runs multiple small processes and provides a throughput measure</a:t>
            </a:r>
          </a:p>
          <a:p>
            <a:pPr eaLnBrk="1" hangingPunct="1"/>
            <a:r>
              <a:rPr lang="en-US" smtClean="0"/>
              <a:t>1 warmup run, 10 actual runs</a:t>
            </a:r>
          </a:p>
          <a:p>
            <a:pPr eaLnBrk="1" hangingPunct="1"/>
            <a:r>
              <a:rPr lang="en-US" smtClean="0"/>
              <a:t>Only a single structure’s layout modified on each run</a:t>
            </a:r>
          </a:p>
          <a:p>
            <a:pPr eaLnBrk="1" hangingPunct="1"/>
            <a:r>
              <a:rPr lang="en-US" smtClean="0"/>
              <a:t>Arithmetic mean computed on throughput after removing outliers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Results</a:t>
            </a:r>
          </a:p>
        </p:txBody>
      </p:sp>
      <p:graphicFrame>
        <p:nvGraphicFramePr>
          <p:cNvPr id="1026" name="Content Placeholder 6"/>
          <p:cNvGraphicFramePr>
            <a:graphicFrameLocks noGrp="1"/>
          </p:cNvGraphicFramePr>
          <p:nvPr>
            <p:ph idx="1"/>
          </p:nvPr>
        </p:nvGraphicFramePr>
        <p:xfrm>
          <a:off x="974725" y="1935163"/>
          <a:ext cx="7194550" cy="4387850"/>
        </p:xfrm>
        <a:graphic>
          <a:graphicData uri="http://schemas.openxmlformats.org/presentationml/2006/ole">
            <p:oleObj spid="_x0000_s89090" name="Chart" r:id="rId4" imgW="8401202" imgH="5124602" progId="Excel.Sheet.8">
              <p:embed/>
            </p:oleObj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Results</a:t>
            </a:r>
          </a:p>
        </p:txBody>
      </p:sp>
      <p:graphicFrame>
        <p:nvGraphicFramePr>
          <p:cNvPr id="2050" name="Content Placeholder 6"/>
          <p:cNvGraphicFramePr>
            <a:graphicFrameLocks noGrp="1"/>
          </p:cNvGraphicFramePr>
          <p:nvPr>
            <p:ph idx="1"/>
          </p:nvPr>
        </p:nvGraphicFramePr>
        <p:xfrm>
          <a:off x="974725" y="1935163"/>
          <a:ext cx="7194550" cy="4387850"/>
        </p:xfrm>
        <a:graphic>
          <a:graphicData uri="http://schemas.openxmlformats.org/presentationml/2006/ole">
            <p:oleObj spid="_x0000_s90114" name="Chart" r:id="rId4" imgW="8401202" imgH="5124602" progId="Excel.Sheet.8">
              <p:embed/>
            </p:oleObj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Results</a:t>
            </a:r>
          </a:p>
        </p:txBody>
      </p:sp>
      <p:graphicFrame>
        <p:nvGraphicFramePr>
          <p:cNvPr id="3074" name="Content Placeholder 6"/>
          <p:cNvGraphicFramePr>
            <a:graphicFrameLocks noGrp="1"/>
          </p:cNvGraphicFramePr>
          <p:nvPr>
            <p:ph idx="1"/>
          </p:nvPr>
        </p:nvGraphicFramePr>
        <p:xfrm>
          <a:off x="974725" y="1935163"/>
          <a:ext cx="7194550" cy="4387850"/>
        </p:xfrm>
        <a:graphic>
          <a:graphicData uri="http://schemas.openxmlformats.org/presentationml/2006/ole">
            <p:oleObj spid="_x0000_s91138" name="Chart" r:id="rId4" imgW="8401202" imgH="5124602" progId="Excel.Sheet.8">
              <p:embed/>
            </p:oleObj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Results</a:t>
            </a:r>
          </a:p>
        </p:txBody>
      </p:sp>
      <p:graphicFrame>
        <p:nvGraphicFramePr>
          <p:cNvPr id="4098" name="Content Placeholder 6"/>
          <p:cNvGraphicFramePr>
            <a:graphicFrameLocks noGrp="1"/>
          </p:cNvGraphicFramePr>
          <p:nvPr>
            <p:ph idx="1"/>
          </p:nvPr>
        </p:nvGraphicFramePr>
        <p:xfrm>
          <a:off x="974725" y="1935163"/>
          <a:ext cx="7194550" cy="4387850"/>
        </p:xfrm>
        <a:graphic>
          <a:graphicData uri="http://schemas.openxmlformats.org/presentationml/2006/ole">
            <p:oleObj spid="_x0000_s92162" name="Chart" r:id="rId4" imgW="8401202" imgH="5124602" progId="Excel.Sheet.8">
              <p:embed/>
            </p:oleObj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Conclusion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Unified approach to locality and false sharing between structure fields</a:t>
            </a:r>
          </a:p>
          <a:p>
            <a:pPr eaLnBrk="1" hangingPunct="1"/>
            <a:r>
              <a:rPr lang="en-US" smtClean="0"/>
              <a:t>A new sampling technique roughly estimate false sharing</a:t>
            </a:r>
          </a:p>
          <a:p>
            <a:pPr eaLnBrk="1" hangingPunct="1"/>
            <a:r>
              <a:rPr lang="en-US" smtClean="0"/>
              <a:t>Positive initial performance results on an important real-world application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en-US" smtClean="0"/>
          </a:p>
          <a:p>
            <a:pPr algn="ctr" eaLnBrk="1" hangingPunct="1">
              <a:buFontTx/>
              <a:buNone/>
            </a:pPr>
            <a:endParaRPr lang="en-US" smtClean="0"/>
          </a:p>
          <a:p>
            <a:pPr algn="ctr" eaLnBrk="1" hangingPunct="1">
              <a:buFontTx/>
              <a:buNone/>
            </a:pPr>
            <a:r>
              <a:rPr lang="en-US" smtClean="0"/>
              <a:t>Thanks!</a:t>
            </a:r>
          </a:p>
          <a:p>
            <a:pPr algn="ctr" eaLnBrk="1" hangingPunct="1">
              <a:buFontTx/>
              <a:buNone/>
            </a:pPr>
            <a:endParaRPr lang="en-US" smtClean="0"/>
          </a:p>
          <a:p>
            <a:pPr algn="ctr" eaLnBrk="1" hangingPunct="1">
              <a:buFontTx/>
              <a:buNone/>
            </a:pPr>
            <a:r>
              <a:rPr lang="en-US" smtClean="0"/>
              <a:t>Questions?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r>
              <a:rPr lang="en-US" smtClean="0"/>
              <a:t>3/13/2007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CGO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1">
  <a:themeElements>
    <a:clrScheme name="Presentation1 2">
      <a:dk1>
        <a:srgbClr val="FFFFFF"/>
      </a:dk1>
      <a:lt1>
        <a:srgbClr val="FFFFFF"/>
      </a:lt1>
      <a:dk2>
        <a:srgbClr val="215E9B"/>
      </a:dk2>
      <a:lt2>
        <a:srgbClr val="FFFFFF"/>
      </a:lt2>
      <a:accent1>
        <a:srgbClr val="EAA200"/>
      </a:accent1>
      <a:accent2>
        <a:srgbClr val="008266"/>
      </a:accent2>
      <a:accent3>
        <a:srgbClr val="ABB6CB"/>
      </a:accent3>
      <a:accent4>
        <a:srgbClr val="DADADA"/>
      </a:accent4>
      <a:accent5>
        <a:srgbClr val="F3CEAA"/>
      </a:accent5>
      <a:accent6>
        <a:srgbClr val="00755C"/>
      </a:accent6>
      <a:hlink>
        <a:srgbClr val="E77003"/>
      </a:hlink>
      <a:folHlink>
        <a:srgbClr val="215E9B"/>
      </a:folHlink>
    </a:clrScheme>
    <a:fontScheme name="Presentation1">
      <a:majorFont>
        <a:latin typeface="Futura Hv"/>
        <a:ea typeface=""/>
        <a:cs typeface=""/>
      </a:majorFont>
      <a:minorFont>
        <a:latin typeface="Futura B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137160" rIns="0" bIns="0" numCol="1" anchor="t" anchorCtr="0" compatLnSpc="1">
        <a:prstTxWarp prst="textNoShape">
          <a:avLst/>
        </a:prstTxWarp>
      </a:bodyPr>
      <a:lstStyle>
        <a:defPPr marL="0" marR="0" indent="0" algn="l" defTabSz="742950" rtl="0" eaLnBrk="1" fontAlgn="base" latinLnBrk="0" hangingPunct="1">
          <a:lnSpc>
            <a:spcPct val="90000"/>
          </a:lnSpc>
          <a:spcBef>
            <a:spcPct val="10000"/>
          </a:spcBef>
          <a:spcAft>
            <a:spcPct val="0"/>
          </a:spcAft>
          <a:buClrTx/>
          <a:buSzPct val="100000"/>
          <a:buFontTx/>
          <a:buChar char="•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Futura B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137160" rIns="0" bIns="0" numCol="1" anchor="t" anchorCtr="0" compatLnSpc="1">
        <a:prstTxWarp prst="textNoShape">
          <a:avLst/>
        </a:prstTxWarp>
      </a:bodyPr>
      <a:lstStyle>
        <a:defPPr marL="0" marR="0" indent="0" algn="l" defTabSz="742950" rtl="0" eaLnBrk="1" fontAlgn="base" latinLnBrk="0" hangingPunct="1">
          <a:lnSpc>
            <a:spcPct val="90000"/>
          </a:lnSpc>
          <a:spcBef>
            <a:spcPct val="10000"/>
          </a:spcBef>
          <a:spcAft>
            <a:spcPct val="0"/>
          </a:spcAft>
          <a:buClrTx/>
          <a:buSzPct val="100000"/>
          <a:buFontTx/>
          <a:buChar char="•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Futura Bk" pitchFamily="34" charset="0"/>
          </a:defRPr>
        </a:defPPr>
      </a:lstStyle>
    </a:lnDef>
  </a:objectDefaults>
  <a:extraClrSchemeLst>
    <a:extraClrScheme>
      <a:clrScheme name="Presentation1 1">
        <a:dk1>
          <a:srgbClr val="000000"/>
        </a:dk1>
        <a:lt1>
          <a:srgbClr val="FFFFFF"/>
        </a:lt1>
        <a:dk2>
          <a:srgbClr val="215E9B"/>
        </a:dk2>
        <a:lt2>
          <a:srgbClr val="FFFFFF"/>
        </a:lt2>
        <a:accent1>
          <a:srgbClr val="EAA200"/>
        </a:accent1>
        <a:accent2>
          <a:srgbClr val="008266"/>
        </a:accent2>
        <a:accent3>
          <a:srgbClr val="ABB6CB"/>
        </a:accent3>
        <a:accent4>
          <a:srgbClr val="DADADA"/>
        </a:accent4>
        <a:accent5>
          <a:srgbClr val="F3CEAA"/>
        </a:accent5>
        <a:accent6>
          <a:srgbClr val="00755C"/>
        </a:accent6>
        <a:hlink>
          <a:srgbClr val="E77003"/>
        </a:hlink>
        <a:folHlink>
          <a:srgbClr val="215E9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2">
        <a:dk1>
          <a:srgbClr val="FFFFFF"/>
        </a:dk1>
        <a:lt1>
          <a:srgbClr val="FFFFFF"/>
        </a:lt1>
        <a:dk2>
          <a:srgbClr val="215E9B"/>
        </a:dk2>
        <a:lt2>
          <a:srgbClr val="FFFFFF"/>
        </a:lt2>
        <a:accent1>
          <a:srgbClr val="EAA200"/>
        </a:accent1>
        <a:accent2>
          <a:srgbClr val="008266"/>
        </a:accent2>
        <a:accent3>
          <a:srgbClr val="ABB6CB"/>
        </a:accent3>
        <a:accent4>
          <a:srgbClr val="DADADA"/>
        </a:accent4>
        <a:accent5>
          <a:srgbClr val="F3CEAA"/>
        </a:accent5>
        <a:accent6>
          <a:srgbClr val="00755C"/>
        </a:accent6>
        <a:hlink>
          <a:srgbClr val="E77003"/>
        </a:hlink>
        <a:folHlink>
          <a:srgbClr val="215E9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7057</TotalTime>
  <Words>1098</Words>
  <Application>Microsoft Office PowerPoint</Application>
  <PresentationFormat>On-screen Show (4:3)</PresentationFormat>
  <Paragraphs>450</Paragraphs>
  <Slides>25</Slides>
  <Notes>25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Presentation1</vt:lpstr>
      <vt:lpstr>Chart</vt:lpstr>
      <vt:lpstr>A Structure Layout Optimization for Multithreaded Programs</vt:lpstr>
      <vt:lpstr>Outline</vt:lpstr>
      <vt:lpstr> </vt:lpstr>
      <vt:lpstr>Multiprocessors:  False Sharing</vt:lpstr>
      <vt:lpstr>Structure layout</vt:lpstr>
      <vt:lpstr>Locality vs False Sharing</vt:lpstr>
      <vt:lpstr>Solution Outline</vt:lpstr>
      <vt:lpstr>Solution Outline</vt:lpstr>
      <vt:lpstr>CycleGain</vt:lpstr>
      <vt:lpstr>CycleGain – In practice</vt:lpstr>
      <vt:lpstr>CycleLoss</vt:lpstr>
      <vt:lpstr>Concurrency Profile</vt:lpstr>
      <vt:lpstr>CycleLoss</vt:lpstr>
      <vt:lpstr>Clustering Algorithm</vt:lpstr>
      <vt:lpstr>Clustering Algorithm</vt:lpstr>
      <vt:lpstr>Clustering Algorithm</vt:lpstr>
      <vt:lpstr>Implementation</vt:lpstr>
      <vt:lpstr>Experimental setup</vt:lpstr>
      <vt:lpstr>Experimental setup</vt:lpstr>
      <vt:lpstr>Results</vt:lpstr>
      <vt:lpstr>Results</vt:lpstr>
      <vt:lpstr>Results</vt:lpstr>
      <vt:lpstr>Results</vt:lpstr>
      <vt:lpstr>Conclusion</vt:lpstr>
      <vt:lpstr>Slide 25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semi-automatic tool for kernel data structures layout</dc:title>
  <dc:creator>easwaran raman</dc:creator>
  <cp:lastModifiedBy>Easwaran Raman</cp:lastModifiedBy>
  <cp:revision>130</cp:revision>
  <dcterms:created xsi:type="dcterms:W3CDTF">2006-08-28T03:18:41Z</dcterms:created>
  <dcterms:modified xsi:type="dcterms:W3CDTF">2007-03-19T04:50:43Z</dcterms:modified>
</cp:coreProperties>
</file>